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417" r:id="rId2"/>
    <p:sldId id="415" r:id="rId3"/>
    <p:sldId id="419" r:id="rId4"/>
    <p:sldId id="420" r:id="rId5"/>
  </p:sldIdLst>
  <p:sldSz cx="12192000" cy="6858000"/>
  <p:notesSz cx="6858000" cy="9144000"/>
  <p:custDataLst>
    <p:tags r:id="rId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9" autoAdjust="0"/>
    <p:restoredTop sz="94660"/>
  </p:normalViewPr>
  <p:slideViewPr>
    <p:cSldViewPr snapToGrid="0">
      <p:cViewPr>
        <p:scale>
          <a:sx n="100" d="100"/>
          <a:sy n="100" d="100"/>
        </p:scale>
        <p:origin x="936" y="4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tags" Target="tags/tag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C3BB10-3929-49A3-9039-72427CE4774F}" type="datetimeFigureOut">
              <a:rPr lang="zh-CN" altLang="en-US" smtClean="0"/>
              <a:t>2025-9-24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12B1FB-5AAF-46A2-8428-2BE5DE109D5C}" type="slidenum">
              <a:rPr lang="zh-CN" altLang="en-US" smtClean="0"/>
              <a:t>‹#›</a:t>
            </a:fld>
            <a:endParaRPr lang="zh-CN" altLang="en-US"/>
          </a:p>
        </p:txBody>
      </p:sp>
    </p:spTree>
    <p:extLst>
      <p:ext uri="{BB962C8B-B14F-4D97-AF65-F5344CB8AC3E}">
        <p14:creationId xmlns:p14="http://schemas.microsoft.com/office/powerpoint/2010/main" val="3641266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50BBB2F-2B5C-4004-8C6D-C54A363298B9}" type="datetime1">
              <a:rPr lang="zh-CN" altLang="en-US" smtClean="0"/>
              <a:t>2025-9-24</a:t>
            </a:fld>
            <a:endParaRPr lang="zh-CN" altLang="en-US" sz="1200"/>
          </a:p>
        </p:txBody>
      </p:sp>
      <p:sp>
        <p:nvSpPr>
          <p:cNvPr id="5" name="灯片编号占位符 4"/>
          <p:cNvSpPr>
            <a:spLocks noGrp="1"/>
          </p:cNvSpPr>
          <p:nvPr>
            <p:ph type="sldNum" sz="quarter" idx="11"/>
          </p:nvPr>
        </p:nvSpPr>
        <p:spPr/>
        <p:txBody>
          <a:bodyPr/>
          <a:lstStyle/>
          <a:p>
            <a:fld id="{81C28BAC-9099-467E-80D2-52D22DA53565}" type="slidenum">
              <a:rPr lang="zh-CN" altLang="en-US" smtClean="0"/>
              <a:t>2</a:t>
            </a:fld>
            <a:endParaRPr lang="zh-CN" altLang="en-US" sz="1200"/>
          </a:p>
        </p:txBody>
      </p:sp>
    </p:spTree>
    <p:extLst>
      <p:ext uri="{BB962C8B-B14F-4D97-AF65-F5344CB8AC3E}">
        <p14:creationId xmlns:p14="http://schemas.microsoft.com/office/powerpoint/2010/main" val="2741900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50BBB2F-2B5C-4004-8C6D-C54A363298B9}" type="datetime1">
              <a:rPr lang="zh-CN" altLang="en-US" smtClean="0"/>
              <a:t>2025-9-24</a:t>
            </a:fld>
            <a:endParaRPr lang="zh-CN" altLang="en-US" sz="1200"/>
          </a:p>
        </p:txBody>
      </p:sp>
      <p:sp>
        <p:nvSpPr>
          <p:cNvPr id="5" name="灯片编号占位符 4"/>
          <p:cNvSpPr>
            <a:spLocks noGrp="1"/>
          </p:cNvSpPr>
          <p:nvPr>
            <p:ph type="sldNum" sz="quarter" idx="11"/>
          </p:nvPr>
        </p:nvSpPr>
        <p:spPr/>
        <p:txBody>
          <a:bodyPr/>
          <a:lstStyle/>
          <a:p>
            <a:fld id="{81C28BAC-9099-467E-80D2-52D22DA53565}" type="slidenum">
              <a:rPr lang="zh-CN" altLang="en-US" smtClean="0"/>
              <a:t>4</a:t>
            </a:fld>
            <a:endParaRPr lang="zh-CN" altLang="en-US" sz="1200"/>
          </a:p>
        </p:txBody>
      </p:sp>
    </p:spTree>
    <p:extLst>
      <p:ext uri="{BB962C8B-B14F-4D97-AF65-F5344CB8AC3E}">
        <p14:creationId xmlns:p14="http://schemas.microsoft.com/office/powerpoint/2010/main" val="679282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0D11CA1-7E12-4526-8671-CBD9D8A580F2}" type="datetimeFigureOut">
              <a:rPr lang="zh-CN" altLang="en-US" smtClean="0"/>
              <a:t>2025-9-24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0D11CA1-7E12-4526-8671-CBD9D8A580F2}" type="datetimeFigureOut">
              <a:rPr lang="zh-CN" altLang="en-US" smtClean="0"/>
              <a:t>2025-9-24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0D11CA1-7E12-4526-8671-CBD9D8A580F2}" type="datetimeFigureOut">
              <a:rPr lang="zh-CN" altLang="en-US" smtClean="0"/>
              <a:t>2025-9-24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0D11CA1-7E12-4526-8671-CBD9D8A580F2}" type="datetimeFigureOut">
              <a:rPr lang="zh-CN" altLang="en-US" smtClean="0"/>
              <a:t>2025-9-24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0D11CA1-7E12-4526-8671-CBD9D8A580F2}" type="datetimeFigureOut">
              <a:rPr lang="zh-CN" altLang="en-US" smtClean="0"/>
              <a:t>2025-9-24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0D11CA1-7E12-4526-8671-CBD9D8A580F2}" type="datetimeFigureOut">
              <a:rPr lang="zh-CN" altLang="en-US" smtClean="0"/>
              <a:t>2025-9-24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0D11CA1-7E12-4526-8671-CBD9D8A580F2}" type="datetimeFigureOut">
              <a:rPr lang="zh-CN" altLang="en-US" smtClean="0"/>
              <a:t>2025-9-24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0D11CA1-7E12-4526-8671-CBD9D8A580F2}" type="datetimeFigureOut">
              <a:rPr lang="zh-CN" altLang="en-US" smtClean="0"/>
              <a:t>2025-9-24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D11CA1-7E12-4526-8671-CBD9D8A580F2}" type="datetimeFigureOut">
              <a:rPr lang="zh-CN" altLang="en-US" smtClean="0"/>
              <a:t>2025-9-24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0D11CA1-7E12-4526-8671-CBD9D8A580F2}" type="datetimeFigureOut">
              <a:rPr lang="zh-CN" altLang="en-US" smtClean="0"/>
              <a:t>2025-9-24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0D11CA1-7E12-4526-8671-CBD9D8A580F2}" type="datetimeFigureOut">
              <a:rPr lang="zh-CN" altLang="en-US" smtClean="0"/>
              <a:t>2025-9-24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8ABB00-E92F-43B8-814E-4EB65FD30A0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D11CA1-7E12-4526-8671-CBD9D8A580F2}" type="datetimeFigureOut">
              <a:rPr lang="zh-CN" altLang="en-US" smtClean="0"/>
              <a:t>2025-9-24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8ABB00-E92F-43B8-814E-4EB65FD30A0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6.xml"/></Relationships>
</file>

<file path=ppt/slides/_rels/slide3.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9.xml"/><Relationship Id="rId7" Type="http://schemas.microsoft.com/office/2007/relationships/hdphoto" Target="../media/hdphoto1.wdp"/><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png"/><Relationship Id="rId5" Type="http://schemas.openxmlformats.org/officeDocument/2006/relationships/slideLayout" Target="../slideLayouts/slideLayout7.xml"/><Relationship Id="rId4" Type="http://schemas.openxmlformats.org/officeDocument/2006/relationships/tags" Target="../tags/tag10.xml"/></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tags" Target="../tags/tag13.xml"/><Relationship Id="rId7" Type="http://schemas.openxmlformats.org/officeDocument/2006/relationships/image" Target="../media/image4.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3.tiff"/><Relationship Id="rId5" Type="http://schemas.openxmlformats.org/officeDocument/2006/relationships/notesSlide" Target="../notesSlides/notesSlide2.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65"/>
          <p:cNvSpPr txBox="1"/>
          <p:nvPr>
            <p:custDataLst>
              <p:tags r:id="rId1"/>
            </p:custDataLst>
          </p:nvPr>
        </p:nvSpPr>
        <p:spPr>
          <a:xfrm>
            <a:off x="1" y="1924685"/>
            <a:ext cx="12192000" cy="1876425"/>
          </a:xfrm>
          <a:prstGeom prst="rect">
            <a:avLst/>
          </a:prstGeom>
          <a:noFill/>
        </p:spPr>
        <p:txBody>
          <a:bodyPr wrap="square" rtlCol="0" anchor="ctr"/>
          <a:lstStyle/>
          <a:p>
            <a:pPr algn="ctr">
              <a:lnSpc>
                <a:spcPct val="150000"/>
              </a:lnSpc>
            </a:pPr>
            <a:r>
              <a:rPr lang="zh-CN" altLang="en-US" sz="3600" b="1" dirty="0">
                <a:sym typeface="Arial" panose="020B0604020202020204" pitchFamily="34" charset="0"/>
              </a:rPr>
              <a:t>天津市第三</a:t>
            </a:r>
            <a:r>
              <a:rPr lang="zh-CN" altLang="en-US" sz="3600" b="1" dirty="0" smtClean="0">
                <a:sym typeface="Arial" panose="020B0604020202020204" pitchFamily="34" charset="0"/>
              </a:rPr>
              <a:t>届“赛默飞杯</a:t>
            </a:r>
            <a:r>
              <a:rPr lang="en-US" altLang="zh-CN" sz="3600" b="1" dirty="0" smtClean="0">
                <a:sym typeface="Arial" panose="020B0604020202020204" pitchFamily="34" charset="0"/>
              </a:rPr>
              <a:t>”</a:t>
            </a:r>
            <a:r>
              <a:rPr lang="zh-CN" altLang="en-US" sz="3600" b="1" dirty="0" smtClean="0">
                <a:sym typeface="Arial" panose="020B0604020202020204" pitchFamily="34" charset="0"/>
              </a:rPr>
              <a:t>微结构摄影大赛</a:t>
            </a:r>
            <a:endParaRPr lang="en-US" altLang="zh-CN" sz="3600" b="1" dirty="0" smtClean="0">
              <a:sym typeface="Arial" panose="020B0604020202020204" pitchFamily="34" charset="0"/>
            </a:endParaRPr>
          </a:p>
          <a:p>
            <a:pPr algn="ctr">
              <a:lnSpc>
                <a:spcPct val="150000"/>
              </a:lnSpc>
            </a:pPr>
            <a:r>
              <a:rPr lang="zh-CN" altLang="en-US" sz="3600" b="1" dirty="0" smtClean="0">
                <a:sym typeface="Arial" panose="020B0604020202020204" pitchFamily="34" charset="0"/>
              </a:rPr>
              <a:t>参赛</a:t>
            </a:r>
            <a:r>
              <a:rPr lang="zh-CN" altLang="en-US" sz="3600" b="1" dirty="0">
                <a:sym typeface="Arial" panose="020B0604020202020204" pitchFamily="34" charset="0"/>
              </a:rPr>
              <a:t>作品介绍</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7070" y="5085628"/>
            <a:ext cx="1107996" cy="461665"/>
          </a:xfrm>
          <a:prstGeom prst="rect">
            <a:avLst/>
          </a:prstGeom>
        </p:spPr>
        <p:txBody>
          <a:bodyPr wrap="none">
            <a:spAutoFit/>
          </a:bodyPr>
          <a:lstStyle/>
          <a:p>
            <a:pPr algn="ctr"/>
            <a:r>
              <a:rPr lang="zh-CN" altLang="en-US" sz="2400" dirty="0">
                <a:latin typeface="微软雅黑" panose="020B0503020204020204" pitchFamily="34" charset="-122"/>
                <a:ea typeface="微软雅黑" panose="020B0503020204020204" pitchFamily="34" charset="-122"/>
              </a:rPr>
              <a:t>参赛图</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8466936" y="5056962"/>
            <a:ext cx="800219" cy="461665"/>
          </a:xfrm>
          <a:prstGeom prst="rect">
            <a:avLst/>
          </a:prstGeom>
        </p:spPr>
        <p:txBody>
          <a:bodyPr wrap="none">
            <a:spAutoFit/>
          </a:bodyPr>
          <a:lstStyle/>
          <a:p>
            <a:pPr algn="ctr"/>
            <a:r>
              <a:rPr lang="zh-CN" altLang="en-US" sz="2400" dirty="0">
                <a:latin typeface="微软雅黑" panose="020B0503020204020204" pitchFamily="34" charset="-122"/>
                <a:ea typeface="微软雅黑" panose="020B0503020204020204" pitchFamily="34" charset="-122"/>
              </a:rPr>
              <a:t>原图</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465833" y="5458393"/>
            <a:ext cx="11520000" cy="1370965"/>
          </a:xfrm>
          <a:prstGeom prst="rect">
            <a:avLst/>
          </a:prstGeom>
        </p:spPr>
        <p:txBody>
          <a:bodyPr wrap="square">
            <a:spAutoFit/>
          </a:bodyPr>
          <a:lstStyle/>
          <a:p>
            <a:pPr algn="just"/>
            <a:r>
              <a:rPr lang="zh-CN" altLang="en-US" sz="1600" b="1" dirty="0">
                <a:solidFill>
                  <a:srgbClr val="FF0000"/>
                </a:solidFill>
                <a:latin typeface="Times New Roman" panose="02020603050405020304" pitchFamily="18" charset="0"/>
                <a:ea typeface="+mj-ea"/>
                <a:cs typeface="Times New Roman" panose="02020603050405020304" pitchFamily="18" charset="0"/>
              </a:rPr>
              <a:t>作品</a:t>
            </a:r>
            <a:r>
              <a:rPr lang="zh-CN" altLang="zh-CN" sz="1600" b="1" dirty="0">
                <a:solidFill>
                  <a:srgbClr val="FF0000"/>
                </a:solidFill>
                <a:latin typeface="Times New Roman" panose="02020603050405020304" pitchFamily="18" charset="0"/>
                <a:ea typeface="+mj-ea"/>
                <a:cs typeface="Times New Roman" panose="02020603050405020304" pitchFamily="18" charset="0"/>
              </a:rPr>
              <a:t>介绍：</a:t>
            </a:r>
          </a:p>
          <a:p>
            <a:pPr algn="just"/>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参赛</a:t>
            </a:r>
            <a:r>
              <a:rPr lang="zh-CN" altLang="en-US" sz="1600" dirty="0" smtClean="0">
                <a:latin typeface="Times New Roman" panose="02020603050405020304" pitchFamily="18" charset="0"/>
                <a:ea typeface="黑体" panose="02010609060101010101" pitchFamily="49" charset="-122"/>
                <a:cs typeface="Times New Roman" panose="02020603050405020304" pitchFamily="18" charset="0"/>
              </a:rPr>
              <a:t>作品基本描述（需包含</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：拍摄</a:t>
            </a:r>
            <a:r>
              <a:rPr lang="zh-CN" altLang="en-US" sz="1600" dirty="0" smtClean="0">
                <a:latin typeface="Times New Roman" panose="02020603050405020304" pitchFamily="18" charset="0"/>
                <a:ea typeface="黑体" panose="02010609060101010101" pitchFamily="49" charset="-122"/>
                <a:cs typeface="Times New Roman" panose="02020603050405020304" pitchFamily="18" charset="0"/>
              </a:rPr>
              <a:t>时间、样品类型、制作方法、技术难点和科学意义）</a:t>
            </a:r>
            <a:endParaRPr lang="en-US" altLang="zh-CN" sz="1600"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r>
              <a:rPr lang="en-US" altLang="zh-CN" sz="1600" dirty="0" err="1" smtClean="0">
                <a:latin typeface="Times New Roman" panose="02020603050405020304" pitchFamily="18" charset="0"/>
                <a:ea typeface="黑体" panose="02010609060101010101" pitchFamily="49" charset="-122"/>
                <a:cs typeface="Times New Roman" panose="02020603050405020304" pitchFamily="18" charset="0"/>
              </a:rPr>
              <a:t>参赛作品</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艺术</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描述（对作品想要表达的内涵进行具有文学性或艺术性的阐述）</a:t>
            </a:r>
          </a:p>
          <a:p>
            <a:pPr algn="just"/>
            <a:endParaRPr lang="en-US" altLang="zh-CN" sz="1600" dirty="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20000"/>
              </a:lnSpc>
            </a:pPr>
            <a:r>
              <a:rPr lang="zh-CN" altLang="en-US" sz="1600" b="1" dirty="0" smtClean="0">
                <a:solidFill>
                  <a:srgbClr val="FF0000"/>
                </a:solidFill>
                <a:latin typeface="Times New Roman" panose="02020603050405020304" pitchFamily="18" charset="0"/>
                <a:ea typeface="+mj-ea"/>
                <a:cs typeface="Times New Roman" panose="02020603050405020304" pitchFamily="18" charset="0"/>
              </a:rPr>
              <a:t>拍摄仪器：</a:t>
            </a:r>
            <a:r>
              <a:rPr sz="1600" dirty="0" err="1" smtClean="0">
                <a:latin typeface="Times New Roman" panose="02020603050405020304" pitchFamily="18" charset="0"/>
                <a:ea typeface="黑体" panose="02010609060101010101" pitchFamily="49" charset="-122"/>
                <a:cs typeface="Times New Roman" panose="02020603050405020304" pitchFamily="18" charset="0"/>
              </a:rPr>
              <a:t>仪器类型、品牌及型号</a:t>
            </a:r>
            <a:endParaRPr sz="1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矩形 12"/>
          <p:cNvSpPr/>
          <p:nvPr/>
        </p:nvSpPr>
        <p:spPr>
          <a:xfrm>
            <a:off x="536243" y="695636"/>
            <a:ext cx="2307042" cy="400110"/>
          </a:xfrm>
          <a:prstGeom prst="rect">
            <a:avLst/>
          </a:prstGeom>
        </p:spPr>
        <p:txBody>
          <a:bodyPr wrap="none">
            <a:spAutoFit/>
          </a:bodyPr>
          <a:lstStyle/>
          <a:p>
            <a:r>
              <a:rPr lang="zh-CN" altLang="en-US" sz="2000" b="1" dirty="0">
                <a:solidFill>
                  <a:srgbClr val="FF0000"/>
                </a:solidFill>
                <a:latin typeface="+mn-ea"/>
                <a:sym typeface="Arial" panose="020B0604020202020204" pitchFamily="34" charset="0"/>
              </a:rPr>
              <a:t>投稿人：</a:t>
            </a:r>
            <a:r>
              <a:rPr lang="zh-CN" altLang="en-US" sz="2000" b="1" dirty="0">
                <a:latin typeface="+mn-ea"/>
                <a:sym typeface="Arial" panose="020B0604020202020204" pitchFamily="34" charset="0"/>
              </a:rPr>
              <a:t>张三 李四</a:t>
            </a:r>
          </a:p>
        </p:txBody>
      </p:sp>
      <p:sp>
        <p:nvSpPr>
          <p:cNvPr id="9" name="矩形 8"/>
          <p:cNvSpPr/>
          <p:nvPr/>
        </p:nvSpPr>
        <p:spPr>
          <a:xfrm>
            <a:off x="513600" y="241392"/>
            <a:ext cx="2260555" cy="400110"/>
          </a:xfrm>
          <a:prstGeom prst="rect">
            <a:avLst/>
          </a:prstGeom>
        </p:spPr>
        <p:txBody>
          <a:bodyPr wrap="none">
            <a:spAutoFit/>
          </a:bodyPr>
          <a:lstStyle/>
          <a:p>
            <a:r>
              <a:rPr lang="zh-CN" altLang="en-US" sz="2000" b="1" dirty="0">
                <a:solidFill>
                  <a:srgbClr val="FF0000"/>
                </a:solidFill>
                <a:latin typeface="+mn-ea"/>
                <a:sym typeface="Arial" panose="020B0604020202020204" pitchFamily="34" charset="0"/>
              </a:rPr>
              <a:t>作品名称：</a:t>
            </a:r>
            <a:r>
              <a:rPr lang="en-US" altLang="zh-CN" sz="2000" b="1" dirty="0" smtClean="0">
                <a:latin typeface="+mn-ea"/>
                <a:sym typeface="Arial" panose="020B0604020202020204" pitchFamily="34" charset="0"/>
              </a:rPr>
              <a:t>XXXXX</a:t>
            </a:r>
            <a:endParaRPr lang="en-US" altLang="zh-CN" sz="2000" b="1" dirty="0">
              <a:latin typeface="+mn-ea"/>
              <a:sym typeface="Arial" panose="020B0604020202020204" pitchFamily="34" charset="0"/>
            </a:endParaRPr>
          </a:p>
        </p:txBody>
      </p:sp>
      <p:sp>
        <p:nvSpPr>
          <p:cNvPr id="4" name="矩形 3"/>
          <p:cNvSpPr/>
          <p:nvPr>
            <p:custDataLst>
              <p:tags r:id="rId1"/>
            </p:custDataLst>
          </p:nvPr>
        </p:nvSpPr>
        <p:spPr>
          <a:xfrm>
            <a:off x="8714971" y="293637"/>
            <a:ext cx="3127779" cy="400110"/>
          </a:xfrm>
          <a:prstGeom prst="rect">
            <a:avLst/>
          </a:prstGeom>
        </p:spPr>
        <p:txBody>
          <a:bodyPr wrap="none">
            <a:spAutoFit/>
          </a:bodyPr>
          <a:lstStyle/>
          <a:p>
            <a:pPr algn="l"/>
            <a:r>
              <a:rPr lang="zh-CN" altLang="en-US" sz="2000" b="1" dirty="0">
                <a:solidFill>
                  <a:srgbClr val="FF0000"/>
                </a:solidFill>
                <a:latin typeface="+mn-ea"/>
                <a:sym typeface="Arial" panose="020B0604020202020204" pitchFamily="34" charset="0"/>
              </a:rPr>
              <a:t>单位名称：</a:t>
            </a:r>
            <a:r>
              <a:rPr lang="en-US" altLang="zh-CN" sz="2000" b="1" dirty="0" smtClean="0">
                <a:latin typeface="+mn-ea"/>
                <a:sym typeface="Arial" panose="020B0604020202020204" pitchFamily="34" charset="0"/>
              </a:rPr>
              <a:t>XX</a:t>
            </a:r>
            <a:r>
              <a:rPr lang="zh-CN" altLang="en-US" sz="2000" b="1" dirty="0" smtClean="0">
                <a:latin typeface="+mn-ea"/>
                <a:sym typeface="Arial" panose="020B0604020202020204" pitchFamily="34" charset="0"/>
              </a:rPr>
              <a:t>大学</a:t>
            </a:r>
            <a:r>
              <a:rPr lang="en-US" altLang="zh-CN" sz="2000" b="1" dirty="0" smtClean="0">
                <a:latin typeface="+mn-ea"/>
                <a:sym typeface="Arial" panose="020B0604020202020204" pitchFamily="34" charset="0"/>
              </a:rPr>
              <a:t>XX</a:t>
            </a:r>
            <a:r>
              <a:rPr lang="zh-CN" altLang="en-US" sz="2000" b="1" dirty="0" smtClean="0">
                <a:latin typeface="+mn-ea"/>
                <a:sym typeface="Arial" panose="020B0604020202020204" pitchFamily="34" charset="0"/>
              </a:rPr>
              <a:t>学院</a:t>
            </a:r>
            <a:endParaRPr lang="zh-CN" altLang="en-US" sz="2000" b="1" dirty="0">
              <a:latin typeface="+mn-ea"/>
              <a:sym typeface="Arial" panose="020B0604020202020204" pitchFamily="34" charset="0"/>
            </a:endParaRPr>
          </a:p>
        </p:txBody>
      </p:sp>
      <p:sp>
        <p:nvSpPr>
          <p:cNvPr id="10" name="矩形 9"/>
          <p:cNvSpPr/>
          <p:nvPr>
            <p:custDataLst>
              <p:tags r:id="rId2"/>
            </p:custDataLst>
          </p:nvPr>
        </p:nvSpPr>
        <p:spPr>
          <a:xfrm>
            <a:off x="4131178" y="715727"/>
            <a:ext cx="3212739" cy="400110"/>
          </a:xfrm>
          <a:prstGeom prst="rect">
            <a:avLst/>
          </a:prstGeom>
        </p:spPr>
        <p:txBody>
          <a:bodyPr wrap="none">
            <a:spAutoFit/>
          </a:bodyPr>
          <a:lstStyle/>
          <a:p>
            <a:pPr algn="l"/>
            <a:r>
              <a:rPr lang="zh-CN" altLang="en-US" sz="2000" b="1" dirty="0">
                <a:solidFill>
                  <a:srgbClr val="FF0000"/>
                </a:solidFill>
                <a:latin typeface="+mn-ea"/>
                <a:sym typeface="Arial" panose="020B0604020202020204" pitchFamily="34" charset="0"/>
              </a:rPr>
              <a:t>联系方式：</a:t>
            </a:r>
            <a:r>
              <a:rPr lang="en-US" altLang="zh-CN" sz="2000" b="1" dirty="0">
                <a:latin typeface="+mn-ea"/>
                <a:sym typeface="Arial" panose="020B0604020202020204" pitchFamily="34" charset="0"/>
              </a:rPr>
              <a:t>XXXXXXXXXXX</a:t>
            </a:r>
          </a:p>
        </p:txBody>
      </p:sp>
      <p:sp>
        <p:nvSpPr>
          <p:cNvPr id="11" name="矩形 10"/>
          <p:cNvSpPr/>
          <p:nvPr>
            <p:custDataLst>
              <p:tags r:id="rId3"/>
            </p:custDataLst>
          </p:nvPr>
        </p:nvSpPr>
        <p:spPr>
          <a:xfrm>
            <a:off x="8714971" y="715727"/>
            <a:ext cx="1943161" cy="400110"/>
          </a:xfrm>
          <a:prstGeom prst="rect">
            <a:avLst/>
          </a:prstGeom>
        </p:spPr>
        <p:txBody>
          <a:bodyPr wrap="none">
            <a:spAutoFit/>
          </a:bodyPr>
          <a:lstStyle/>
          <a:p>
            <a:r>
              <a:rPr lang="zh-CN" altLang="en-US" sz="2000" b="1" dirty="0" smtClean="0">
                <a:solidFill>
                  <a:srgbClr val="FF0000"/>
                </a:solidFill>
                <a:latin typeface="+mn-ea"/>
                <a:sym typeface="Arial" panose="020B0604020202020204" pitchFamily="34" charset="0"/>
              </a:rPr>
              <a:t>指导教师：</a:t>
            </a:r>
            <a:r>
              <a:rPr lang="en-US" altLang="zh-CN" sz="2000" b="1" dirty="0" smtClean="0">
                <a:latin typeface="+mn-ea"/>
                <a:sym typeface="Arial" panose="020B0604020202020204" pitchFamily="34" charset="0"/>
              </a:rPr>
              <a:t>XXX</a:t>
            </a:r>
            <a:endParaRPr lang="en-US" altLang="zh-CN" sz="2000" b="1" dirty="0">
              <a:latin typeface="+mn-ea"/>
              <a:sym typeface="Arial" panose="020B0604020202020204" pitchFamily="34" charset="0"/>
            </a:endParaRPr>
          </a:p>
        </p:txBody>
      </p:sp>
      <p:sp>
        <p:nvSpPr>
          <p:cNvPr id="12" name="矩形 11"/>
          <p:cNvSpPr/>
          <p:nvPr/>
        </p:nvSpPr>
        <p:spPr>
          <a:xfrm>
            <a:off x="572770" y="1233170"/>
            <a:ext cx="5514340" cy="387477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noFill/>
            </a:endParaRPr>
          </a:p>
        </p:txBody>
      </p:sp>
      <p:sp>
        <p:nvSpPr>
          <p:cNvPr id="14" name="矩形 13"/>
          <p:cNvSpPr/>
          <p:nvPr>
            <p:custDataLst>
              <p:tags r:id="rId4"/>
            </p:custDataLst>
          </p:nvPr>
        </p:nvSpPr>
        <p:spPr>
          <a:xfrm>
            <a:off x="6328410" y="1233170"/>
            <a:ext cx="5514340" cy="3874770"/>
          </a:xfrm>
          <a:prstGeom prst="rect">
            <a:avLst/>
          </a:prstGeom>
          <a:noFill/>
          <a:ln w="28575" cmpd="sng">
            <a:solidFill>
              <a:schemeClr val="accent1">
                <a:shade val="50000"/>
              </a:schemeClr>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F5ACD3D-682E-6A2B-C3FA-5D79D3371690}"/>
              </a:ext>
            </a:extLst>
          </p:cNvPr>
          <p:cNvSpPr/>
          <p:nvPr/>
        </p:nvSpPr>
        <p:spPr>
          <a:xfrm>
            <a:off x="644796" y="402498"/>
            <a:ext cx="5464175" cy="400110"/>
          </a:xfrm>
          <a:prstGeom prst="rect">
            <a:avLst/>
          </a:prstGeom>
        </p:spPr>
        <p:txBody>
          <a:bodyPr wrap="square">
            <a:spAutoFit/>
          </a:bodyPr>
          <a:lstStyle/>
          <a:p>
            <a:pPr lvl="0" algn="l">
              <a:buClrTx/>
              <a:buSzTx/>
              <a:buFontTx/>
            </a:pPr>
            <a:r>
              <a:rPr lang="zh-CN" altLang="en-US" sz="2000" b="1" dirty="0">
                <a:latin typeface="等线" panose="02010600030101010101" charset="-122"/>
                <a:sym typeface="+mn-ea"/>
              </a:rPr>
              <a:t>作品名称：登月足迹</a:t>
            </a:r>
          </a:p>
        </p:txBody>
      </p:sp>
      <p:sp>
        <p:nvSpPr>
          <p:cNvPr id="3" name="矩形 2">
            <a:extLst>
              <a:ext uri="{FF2B5EF4-FFF2-40B4-BE49-F238E27FC236}">
                <a16:creationId xmlns="" xmlns:a16="http://schemas.microsoft.com/office/drawing/2014/main" id="{9011BDCE-4222-03C8-4DB6-6238B8240F55}"/>
              </a:ext>
            </a:extLst>
          </p:cNvPr>
          <p:cNvSpPr/>
          <p:nvPr>
            <p:custDataLst>
              <p:tags r:id="rId1"/>
            </p:custDataLst>
          </p:nvPr>
        </p:nvSpPr>
        <p:spPr>
          <a:xfrm>
            <a:off x="644796" y="773371"/>
            <a:ext cx="4801314" cy="400110"/>
          </a:xfrm>
          <a:prstGeom prst="rect">
            <a:avLst/>
          </a:prstGeom>
        </p:spPr>
        <p:txBody>
          <a:bodyPr wrap="none">
            <a:spAutoFit/>
          </a:bodyPr>
          <a:lstStyle/>
          <a:p>
            <a:pPr lvl="0" algn="l">
              <a:buClrTx/>
              <a:buSzTx/>
              <a:buFontTx/>
            </a:pPr>
            <a:r>
              <a:rPr lang="zh-CN" altLang="en-US" sz="2000" b="1" dirty="0">
                <a:latin typeface="+mn-ea"/>
                <a:sym typeface="+mn-ea"/>
              </a:rPr>
              <a:t>投稿人：徐鹏华</a:t>
            </a:r>
            <a:r>
              <a:rPr lang="zh-CN" altLang="en-US" sz="1400" dirty="0">
                <a:latin typeface="+mn-ea"/>
                <a:sym typeface="+mn-ea"/>
              </a:rPr>
              <a:t>（研究生）</a:t>
            </a:r>
            <a:r>
              <a:rPr lang="zh-CN" altLang="en-US" sz="2000" b="1" dirty="0">
                <a:latin typeface="+mn-ea"/>
                <a:sym typeface="+mn-ea"/>
              </a:rPr>
              <a:t>、范景治</a:t>
            </a:r>
            <a:r>
              <a:rPr lang="zh-CN" altLang="en-US" sz="1400" dirty="0">
                <a:latin typeface="+mn-ea"/>
                <a:sym typeface="+mn-ea"/>
              </a:rPr>
              <a:t>（本科生）</a:t>
            </a:r>
          </a:p>
        </p:txBody>
      </p:sp>
      <p:sp>
        <p:nvSpPr>
          <p:cNvPr id="4" name="矩形 3">
            <a:extLst>
              <a:ext uri="{FF2B5EF4-FFF2-40B4-BE49-F238E27FC236}">
                <a16:creationId xmlns="" xmlns:a16="http://schemas.microsoft.com/office/drawing/2014/main" id="{F6CE0E77-8FDB-36FC-4370-76AF4CC052CC}"/>
              </a:ext>
            </a:extLst>
          </p:cNvPr>
          <p:cNvSpPr/>
          <p:nvPr>
            <p:custDataLst>
              <p:tags r:id="rId2"/>
            </p:custDataLst>
          </p:nvPr>
        </p:nvSpPr>
        <p:spPr>
          <a:xfrm>
            <a:off x="7567195" y="361857"/>
            <a:ext cx="4443971" cy="400110"/>
          </a:xfrm>
          <a:prstGeom prst="rect">
            <a:avLst/>
          </a:prstGeom>
        </p:spPr>
        <p:txBody>
          <a:bodyPr wrap="square">
            <a:spAutoFit/>
          </a:bodyPr>
          <a:lstStyle/>
          <a:p>
            <a:pPr lvl="0" algn="l">
              <a:buClrTx/>
              <a:buSzTx/>
              <a:buFontTx/>
            </a:pPr>
            <a:r>
              <a:rPr lang="zh-CN" altLang="en-US" sz="2000" b="1" dirty="0">
                <a:latin typeface="等线" panose="02010600030101010101" charset="-122"/>
                <a:sym typeface="+mn-ea"/>
              </a:rPr>
              <a:t>单位名称：河北工业大学材料学院</a:t>
            </a:r>
          </a:p>
        </p:txBody>
      </p:sp>
      <p:sp>
        <p:nvSpPr>
          <p:cNvPr id="5" name="矩形 4">
            <a:extLst>
              <a:ext uri="{FF2B5EF4-FFF2-40B4-BE49-F238E27FC236}">
                <a16:creationId xmlns="" xmlns:a16="http://schemas.microsoft.com/office/drawing/2014/main" id="{38D59B4B-DDDA-77EE-5D4F-9BB787E25AFA}"/>
              </a:ext>
            </a:extLst>
          </p:cNvPr>
          <p:cNvSpPr/>
          <p:nvPr>
            <p:custDataLst>
              <p:tags r:id="rId3"/>
            </p:custDataLst>
          </p:nvPr>
        </p:nvSpPr>
        <p:spPr>
          <a:xfrm>
            <a:off x="9557111" y="803566"/>
            <a:ext cx="1980029" cy="400110"/>
          </a:xfrm>
          <a:prstGeom prst="rect">
            <a:avLst/>
          </a:prstGeom>
        </p:spPr>
        <p:txBody>
          <a:bodyPr wrap="none">
            <a:spAutoFit/>
          </a:bodyPr>
          <a:lstStyle/>
          <a:p>
            <a:r>
              <a:rPr lang="zh-CN" altLang="en-US" sz="2000" b="1" dirty="0" smtClean="0">
                <a:latin typeface="+mn-ea"/>
                <a:sym typeface="Arial" panose="020B0604020202020204" pitchFamily="34" charset="0"/>
              </a:rPr>
              <a:t>指导</a:t>
            </a:r>
            <a:r>
              <a:rPr lang="zh-CN" altLang="en-US" sz="2000" b="1" dirty="0">
                <a:latin typeface="+mn-ea"/>
                <a:sym typeface="Arial" panose="020B0604020202020204" pitchFamily="34" charset="0"/>
              </a:rPr>
              <a:t>教师：苗斌</a:t>
            </a:r>
            <a:endParaRPr lang="en-US" altLang="zh-CN" sz="2000" b="1" dirty="0">
              <a:latin typeface="+mn-ea"/>
              <a:sym typeface="Arial" panose="020B0604020202020204" pitchFamily="34" charset="0"/>
            </a:endParaRPr>
          </a:p>
        </p:txBody>
      </p:sp>
      <p:sp>
        <p:nvSpPr>
          <p:cNvPr id="7" name="文本框 6">
            <a:extLst>
              <a:ext uri="{FF2B5EF4-FFF2-40B4-BE49-F238E27FC236}">
                <a16:creationId xmlns="" xmlns:a16="http://schemas.microsoft.com/office/drawing/2014/main" id="{5777570B-E516-AAD4-E6FD-5C2385DB576D}"/>
              </a:ext>
            </a:extLst>
          </p:cNvPr>
          <p:cNvSpPr txBox="1"/>
          <p:nvPr/>
        </p:nvSpPr>
        <p:spPr>
          <a:xfrm>
            <a:off x="609600" y="4893010"/>
            <a:ext cx="10931611" cy="1600438"/>
          </a:xfrm>
          <a:prstGeom prst="rect">
            <a:avLst/>
          </a:prstGeom>
          <a:noFill/>
        </p:spPr>
        <p:txBody>
          <a:bodyPr wrap="square">
            <a:spAutoFit/>
          </a:bodyPr>
          <a:lstStyle/>
          <a:p>
            <a:r>
              <a:rPr lang="zh-CN" altLang="en-US" sz="1400" dirty="0">
                <a:solidFill>
                  <a:srgbClr val="FF0000"/>
                </a:solidFill>
                <a:latin typeface="黑体" panose="02010609060101010101" pitchFamily="49" charset="-122"/>
                <a:ea typeface="黑体" panose="02010609060101010101" pitchFamily="49" charset="-122"/>
              </a:rPr>
              <a:t>作品介绍</a:t>
            </a:r>
            <a:r>
              <a:rPr lang="en-US" altLang="zh-CN" sz="1400" dirty="0">
                <a:latin typeface="黑体" panose="02010609060101010101" pitchFamily="49" charset="-122"/>
                <a:ea typeface="黑体" panose="02010609060101010101" pitchFamily="49" charset="-122"/>
              </a:rPr>
              <a:t/>
            </a:r>
            <a:br>
              <a:rPr lang="en-US" altLang="zh-CN" sz="1400" dirty="0">
                <a:latin typeface="黑体" panose="02010609060101010101" pitchFamily="49" charset="-122"/>
                <a:ea typeface="黑体" panose="02010609060101010101" pitchFamily="49" charset="-122"/>
              </a:rPr>
            </a:br>
            <a:r>
              <a:rPr lang="zh-CN" altLang="en-US" sz="1400" dirty="0">
                <a:latin typeface="黑体" panose="02010609060101010101" pitchFamily="49" charset="-122"/>
                <a:ea typeface="黑体" panose="02010609060101010101" pitchFamily="49" charset="-122"/>
              </a:rPr>
              <a:t>样品是通过调整合金成分和打印参数而制备的，适用于增材制造工艺的高强镍钴基高温合金，优异的力学性能源于高密度纳米析出相，本图是为了揭示析出相的种类、尺寸及分布而拍摄的高分辨TEM图像，该高分辨图像清晰地揭示了析出相的形貌特征以及其与基体的共格位向关系。</a:t>
            </a:r>
            <a:endParaRPr lang="en-US" altLang="zh-CN" sz="1400" dirty="0">
              <a:latin typeface="黑体" panose="02010609060101010101" pitchFamily="49" charset="-122"/>
              <a:ea typeface="黑体" panose="02010609060101010101" pitchFamily="49" charset="-122"/>
            </a:endParaRPr>
          </a:p>
          <a:p>
            <a:r>
              <a:rPr lang="zh-CN" altLang="en-US" sz="1400" dirty="0">
                <a:latin typeface="黑体" panose="02010609060101010101" pitchFamily="49" charset="-122"/>
                <a:ea typeface="黑体" panose="02010609060101010101" pitchFamily="49" charset="-122"/>
              </a:rPr>
              <a:t>上色后的图片酷似月球上的一支脚印。古时人们将“难如登天”作为形容难以办到的事，而科研人员不畏艰难，勇于探索的精神谱写了人类勤奋坚韧的求知篇章！如今登月己不再是幻想，这支脚印正是象征人类艰难求索，从未知到已知的里程碑！</a:t>
            </a:r>
            <a:endParaRPr lang="en-US" altLang="zh-CN" sz="1400" dirty="0">
              <a:latin typeface="黑体" panose="02010609060101010101" pitchFamily="49" charset="-122"/>
              <a:ea typeface="黑体" panose="02010609060101010101" pitchFamily="49" charset="-122"/>
            </a:endParaRPr>
          </a:p>
          <a:p>
            <a:r>
              <a:rPr lang="zh-CN" altLang="en-US" sz="1400" dirty="0">
                <a:solidFill>
                  <a:srgbClr val="FF0000"/>
                </a:solidFill>
                <a:latin typeface="黑体" panose="02010609060101010101" pitchFamily="49" charset="-122"/>
                <a:ea typeface="黑体" panose="02010609060101010101" pitchFamily="49" charset="-122"/>
              </a:rPr>
              <a:t>拍摄仪器：</a:t>
            </a:r>
            <a:r>
              <a:rPr lang="zh-CN" altLang="en-US" sz="1400" dirty="0">
                <a:latin typeface="黑体" panose="02010609060101010101" pitchFamily="49" charset="-122"/>
                <a:ea typeface="黑体" panose="02010609060101010101" pitchFamily="49" charset="-122"/>
              </a:rPr>
              <a:t>高分辨透射电子显微镜</a:t>
            </a:r>
            <a:r>
              <a:rPr lang="en-US" altLang="zh-CN" sz="1400" dirty="0">
                <a:latin typeface="黑体" panose="02010609060101010101" pitchFamily="49" charset="-122"/>
                <a:ea typeface="黑体" panose="02010609060101010101" pitchFamily="49" charset="-122"/>
              </a:rPr>
              <a:t>JEM-2100F</a:t>
            </a:r>
            <a:endParaRPr lang="zh-CN" altLang="en-US" sz="1400" dirty="0">
              <a:latin typeface="黑体" panose="02010609060101010101" pitchFamily="49" charset="-122"/>
              <a:ea typeface="黑体" panose="02010609060101010101" pitchFamily="49" charset="-122"/>
            </a:endParaRPr>
          </a:p>
        </p:txBody>
      </p:sp>
      <p:sp>
        <p:nvSpPr>
          <p:cNvPr id="10" name="文本框 9">
            <a:extLst>
              <a:ext uri="{FF2B5EF4-FFF2-40B4-BE49-F238E27FC236}">
                <a16:creationId xmlns="" xmlns:a16="http://schemas.microsoft.com/office/drawing/2014/main" id="{97920CFF-84CB-0C2B-9694-3F4AA1DA970F}"/>
              </a:ext>
            </a:extLst>
          </p:cNvPr>
          <p:cNvSpPr txBox="1"/>
          <p:nvPr/>
        </p:nvSpPr>
        <p:spPr>
          <a:xfrm>
            <a:off x="3476934" y="4639007"/>
            <a:ext cx="4572000" cy="369332"/>
          </a:xfrm>
          <a:prstGeom prst="rect">
            <a:avLst/>
          </a:prstGeom>
          <a:noFill/>
        </p:spPr>
        <p:txBody>
          <a:bodyPr wrap="square">
            <a:spAutoFit/>
          </a:bodyPr>
          <a:lstStyle/>
          <a:p>
            <a:pPr>
              <a:lnSpc>
                <a:spcPct val="100000"/>
              </a:lnSpc>
            </a:pPr>
            <a:r>
              <a:rPr lang="zh-CN" altLang="en-US" dirty="0">
                <a:solidFill>
                  <a:srgbClr val="000000"/>
                </a:solidFill>
                <a:latin typeface="微软雅黑" panose="020B0503020204020204" pitchFamily="34" charset="-122"/>
                <a:ea typeface="微软雅黑" panose="020B0503020204020204" pitchFamily="34" charset="-122"/>
              </a:rPr>
              <a:t>参赛图</a:t>
            </a:r>
            <a:endParaRPr lang="zh-CN" altLang="en-US" dirty="0">
              <a:latin typeface="等线" panose="02010600030101010101" charset="-122"/>
              <a:ea typeface="等线" panose="02010600030101010101" charset="-122"/>
            </a:endParaRPr>
          </a:p>
        </p:txBody>
      </p:sp>
      <p:sp>
        <p:nvSpPr>
          <p:cNvPr id="11" name="文本框 10">
            <a:extLst>
              <a:ext uri="{FF2B5EF4-FFF2-40B4-BE49-F238E27FC236}">
                <a16:creationId xmlns="" xmlns:a16="http://schemas.microsoft.com/office/drawing/2014/main" id="{976DE522-1CC7-51EC-7683-CB14E1031957}"/>
              </a:ext>
            </a:extLst>
          </p:cNvPr>
          <p:cNvSpPr txBox="1"/>
          <p:nvPr/>
        </p:nvSpPr>
        <p:spPr>
          <a:xfrm>
            <a:off x="8196082" y="4639007"/>
            <a:ext cx="1366596" cy="369332"/>
          </a:xfrm>
          <a:prstGeom prst="rect">
            <a:avLst/>
          </a:prstGeom>
          <a:noFill/>
        </p:spPr>
        <p:txBody>
          <a:bodyPr wrap="square">
            <a:spAutoFit/>
          </a:bodyPr>
          <a:lstStyle/>
          <a:p>
            <a:pPr>
              <a:lnSpc>
                <a:spcPct val="100000"/>
              </a:lnSpc>
            </a:pPr>
            <a:r>
              <a:rPr lang="zh-CN" altLang="en-US" dirty="0">
                <a:solidFill>
                  <a:srgbClr val="000000"/>
                </a:solidFill>
                <a:latin typeface="微软雅黑" panose="020B0503020204020204" pitchFamily="34" charset="-122"/>
                <a:ea typeface="微软雅黑" panose="020B0503020204020204" pitchFamily="34" charset="-122"/>
              </a:rPr>
              <a:t>原图</a:t>
            </a:r>
            <a:endParaRPr lang="zh-CN" altLang="en-US" dirty="0">
              <a:latin typeface="等线" panose="02010600030101010101" charset="-122"/>
              <a:ea typeface="等线" panose="02010600030101010101" charset="-122"/>
            </a:endParaRPr>
          </a:p>
        </p:txBody>
      </p:sp>
      <p:pic>
        <p:nvPicPr>
          <p:cNvPr id="14" name="图片 13">
            <a:extLst>
              <a:ext uri="{FF2B5EF4-FFF2-40B4-BE49-F238E27FC236}">
                <a16:creationId xmlns="" xmlns:a16="http://schemas.microsoft.com/office/drawing/2014/main" id="{5A950E55-B934-AD18-279A-E9332A129963}"/>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679445" y="1230411"/>
            <a:ext cx="3420000" cy="3420000"/>
          </a:xfrm>
          <a:prstGeom prst="rect">
            <a:avLst/>
          </a:prstGeom>
        </p:spPr>
      </p:pic>
      <p:pic>
        <p:nvPicPr>
          <p:cNvPr id="8" name="图片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93025" y="1219007"/>
            <a:ext cx="3442808" cy="3442808"/>
          </a:xfrm>
          <a:prstGeom prst="rect">
            <a:avLst/>
          </a:prstGeom>
        </p:spPr>
      </p:pic>
      <p:sp>
        <p:nvSpPr>
          <p:cNvPr id="12" name="矩形 11">
            <a:extLst>
              <a:ext uri="{FF2B5EF4-FFF2-40B4-BE49-F238E27FC236}">
                <a16:creationId xmlns="" xmlns:a16="http://schemas.microsoft.com/office/drawing/2014/main" id="{9011BDCE-4222-03C8-4DB6-6238B8240F55}"/>
              </a:ext>
            </a:extLst>
          </p:cNvPr>
          <p:cNvSpPr/>
          <p:nvPr>
            <p:custDataLst>
              <p:tags r:id="rId4"/>
            </p:custDataLst>
          </p:nvPr>
        </p:nvSpPr>
        <p:spPr>
          <a:xfrm>
            <a:off x="5292933" y="796134"/>
            <a:ext cx="3036409" cy="400110"/>
          </a:xfrm>
          <a:prstGeom prst="rect">
            <a:avLst/>
          </a:prstGeom>
        </p:spPr>
        <p:txBody>
          <a:bodyPr wrap="none">
            <a:spAutoFit/>
          </a:bodyPr>
          <a:lstStyle/>
          <a:p>
            <a:pPr lvl="0" algn="l">
              <a:buClrTx/>
              <a:buSzTx/>
              <a:buFontTx/>
            </a:pPr>
            <a:r>
              <a:rPr lang="zh-CN" altLang="en-US" sz="2000" b="1" dirty="0" smtClean="0">
                <a:latin typeface="+mn-ea"/>
                <a:sym typeface="+mn-ea"/>
              </a:rPr>
              <a:t>联系方式：</a:t>
            </a:r>
            <a:r>
              <a:rPr lang="en-US" altLang="zh-CN" sz="2000" b="1" dirty="0" smtClean="0">
                <a:latin typeface="+mn-ea"/>
                <a:sym typeface="+mn-ea"/>
              </a:rPr>
              <a:t>12345678910</a:t>
            </a:r>
            <a:endParaRPr lang="zh-CN" altLang="en-US" sz="1400" dirty="0">
              <a:latin typeface="+mn-ea"/>
              <a:sym typeface="+mn-ea"/>
            </a:endParaRPr>
          </a:p>
        </p:txBody>
      </p:sp>
    </p:spTree>
    <p:extLst>
      <p:ext uri="{BB962C8B-B14F-4D97-AF65-F5344CB8AC3E}">
        <p14:creationId xmlns:p14="http://schemas.microsoft.com/office/powerpoint/2010/main" val="3899867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10784" y="4618987"/>
            <a:ext cx="877163" cy="369332"/>
          </a:xfrm>
          <a:prstGeom prst="rect">
            <a:avLst/>
          </a:prstGeom>
        </p:spPr>
        <p:txBody>
          <a:bodyPr wrap="none">
            <a:spAutoFit/>
          </a:bodyPr>
          <a:lstStyle/>
          <a:p>
            <a:pPr algn="ctr"/>
            <a:r>
              <a:rPr lang="zh-CN" altLang="en-US" dirty="0">
                <a:latin typeface="微软雅黑" panose="020B0503020204020204" pitchFamily="34" charset="-122"/>
                <a:ea typeface="微软雅黑" panose="020B0503020204020204" pitchFamily="34" charset="-122"/>
              </a:rPr>
              <a:t>参赛图</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8851083" y="4618896"/>
            <a:ext cx="646331" cy="369332"/>
          </a:xfrm>
          <a:prstGeom prst="rect">
            <a:avLst/>
          </a:prstGeom>
        </p:spPr>
        <p:txBody>
          <a:bodyPr wrap="none">
            <a:spAutoFit/>
          </a:bodyPr>
          <a:lstStyle/>
          <a:p>
            <a:pPr algn="ctr"/>
            <a:r>
              <a:rPr lang="zh-CN" altLang="en-US" dirty="0">
                <a:latin typeface="微软雅黑" panose="020B0503020204020204" pitchFamily="34" charset="-122"/>
                <a:ea typeface="微软雅黑" panose="020B0503020204020204" pitchFamily="34" charset="-122"/>
              </a:rPr>
              <a:t>原图</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532094" y="4891527"/>
            <a:ext cx="11188219" cy="1858970"/>
          </a:xfrm>
          <a:prstGeom prst="rect">
            <a:avLst/>
          </a:prstGeom>
        </p:spPr>
        <p:txBody>
          <a:bodyPr wrap="square">
            <a:spAutoFit/>
          </a:bodyPr>
          <a:lstStyle/>
          <a:p>
            <a:pPr algn="just"/>
            <a:r>
              <a:rPr lang="zh-CN" altLang="en-US" sz="1400" b="1" dirty="0">
                <a:solidFill>
                  <a:srgbClr val="FF0000"/>
                </a:solidFill>
                <a:latin typeface="Times New Roman" panose="02020603050405020304" pitchFamily="18" charset="0"/>
                <a:ea typeface="+mj-ea"/>
                <a:cs typeface="Times New Roman" panose="02020603050405020304" pitchFamily="18" charset="0"/>
              </a:rPr>
              <a:t>作品</a:t>
            </a:r>
            <a:r>
              <a:rPr lang="zh-CN" altLang="zh-CN" sz="1400" b="1" dirty="0">
                <a:solidFill>
                  <a:srgbClr val="FF0000"/>
                </a:solidFill>
                <a:latin typeface="Times New Roman" panose="02020603050405020304" pitchFamily="18" charset="0"/>
                <a:ea typeface="+mj-ea"/>
                <a:cs typeface="Times New Roman" panose="02020603050405020304" pitchFamily="18" charset="0"/>
              </a:rPr>
              <a:t>介绍：</a:t>
            </a:r>
          </a:p>
          <a:p>
            <a:pPr algn="just"/>
            <a:r>
              <a:rPr lang="zh-CN" altLang="en-US" sz="1400" dirty="0">
                <a:latin typeface="Times New Roman" panose="02020603050405020304" pitchFamily="18" charset="0"/>
                <a:ea typeface="黑体" panose="02010609060101010101" pitchFamily="49" charset="-122"/>
                <a:cs typeface="Times New Roman" panose="02020603050405020304" pitchFamily="18" charset="0"/>
              </a:rPr>
              <a:t>材料：在低共熔溶剂体系中，将镍钴硫化物与碳纸纤维在水热条件下合成，利用奥斯特瓦尔德熟化机制获得了自支撑催化剂。在样品制备过程中需对温度和时间进行准确的控制，图片拍摄需要找平铺分散的样品。描述：我们使用镍钴硫化物以及碳纸纤维为原料，通过水热的方式成功使镍钴元素的金属化合物生长在了碳纸纤维模板上，得到了析氧催化剂材料。其独特的结构使材料获得了更高的润湿性以及气体扩散性。</a:t>
            </a:r>
          </a:p>
          <a:p>
            <a:pPr algn="just"/>
            <a:r>
              <a:rPr lang="zh-CN" altLang="en-US" sz="1400" dirty="0">
                <a:latin typeface="Times New Roman" panose="02020603050405020304" pitchFamily="18" charset="0"/>
                <a:ea typeface="黑体" panose="02010609060101010101" pitchFamily="49" charset="-122"/>
                <a:cs typeface="Times New Roman" panose="02020603050405020304" pitchFamily="18" charset="0"/>
              </a:rPr>
              <a:t>我的作品《夜花璀璨》以瓜叶菊的白色小花为主角，它们在虚拟的夜色中绽放，犹如星辰点缀。高分辨率的扫描技术捕捉了每一片花瓣的细腻纹理，黄色的花蕊闪烁如夜空星光，将深邃背景映衬得更加迷人。这幅作品不仅展现了微观世界的静谧之美，更深刻传达了自然生命的奇妙与宁静，引人遐想，触动心灵。</a:t>
            </a:r>
          </a:p>
          <a:p>
            <a:pPr algn="just">
              <a:lnSpc>
                <a:spcPct val="120000"/>
              </a:lnSpc>
            </a:pPr>
            <a:r>
              <a:rPr lang="zh-CN" altLang="en-US" sz="1400" b="1" dirty="0">
                <a:solidFill>
                  <a:srgbClr val="FF0000"/>
                </a:solidFill>
                <a:latin typeface="Times New Roman" panose="02020603050405020304" pitchFamily="18" charset="0"/>
                <a:ea typeface="+mj-ea"/>
                <a:cs typeface="Times New Roman" panose="02020603050405020304" pitchFamily="18" charset="0"/>
              </a:rPr>
              <a:t>拍摄仪器：</a:t>
            </a:r>
            <a:r>
              <a:rPr sz="1400" dirty="0">
                <a:latin typeface="Times New Roman" panose="02020603050405020304" pitchFamily="18" charset="0"/>
                <a:ea typeface="黑体" panose="02010609060101010101" pitchFamily="49" charset="-122"/>
                <a:cs typeface="Times New Roman" panose="02020603050405020304" pitchFamily="18" charset="0"/>
              </a:rPr>
              <a:t>SEM, JEOL 7610F</a:t>
            </a:r>
          </a:p>
        </p:txBody>
      </p:sp>
      <p:sp>
        <p:nvSpPr>
          <p:cNvPr id="9" name="矩形 8"/>
          <p:cNvSpPr/>
          <p:nvPr/>
        </p:nvSpPr>
        <p:spPr>
          <a:xfrm>
            <a:off x="563228" y="274345"/>
            <a:ext cx="3005951" cy="400110"/>
          </a:xfrm>
          <a:prstGeom prst="rect">
            <a:avLst/>
          </a:prstGeom>
        </p:spPr>
        <p:txBody>
          <a:bodyPr wrap="none">
            <a:spAutoFit/>
          </a:bodyPr>
          <a:lstStyle/>
          <a:p>
            <a:r>
              <a:rPr lang="zh-CN" altLang="en-US" sz="2000" b="1" dirty="0">
                <a:latin typeface="+mn-ea"/>
                <a:sym typeface="Arial" panose="020B0604020202020204" pitchFamily="34" charset="0"/>
              </a:rPr>
              <a:t>作品名称：《夜花璀璨》</a:t>
            </a:r>
            <a:endParaRPr lang="en-US" altLang="zh-CN" sz="2000" b="1" dirty="0">
              <a:latin typeface="+mn-ea"/>
              <a:sym typeface="Arial" panose="020B0604020202020204" pitchFamily="34" charset="0"/>
            </a:endParaRPr>
          </a:p>
        </p:txBody>
      </p:sp>
      <p:sp>
        <p:nvSpPr>
          <p:cNvPr id="4" name="矩形 3"/>
          <p:cNvSpPr/>
          <p:nvPr>
            <p:custDataLst>
              <p:tags r:id="rId1"/>
            </p:custDataLst>
          </p:nvPr>
        </p:nvSpPr>
        <p:spPr>
          <a:xfrm>
            <a:off x="7379858" y="274345"/>
            <a:ext cx="4031873" cy="400110"/>
          </a:xfrm>
          <a:prstGeom prst="rect">
            <a:avLst/>
          </a:prstGeom>
        </p:spPr>
        <p:txBody>
          <a:bodyPr wrap="none">
            <a:spAutoFit/>
          </a:bodyPr>
          <a:lstStyle/>
          <a:p>
            <a:pPr algn="l"/>
            <a:r>
              <a:rPr lang="zh-CN" altLang="en-US" sz="2000" b="1" dirty="0">
                <a:latin typeface="+mn-ea"/>
                <a:sym typeface="Arial" panose="020B0604020202020204" pitchFamily="34" charset="0"/>
              </a:rPr>
              <a:t>单位名称：河北工业大学材料学院</a:t>
            </a:r>
          </a:p>
        </p:txBody>
      </p:sp>
      <p:sp>
        <p:nvSpPr>
          <p:cNvPr id="10" name="矩形 9"/>
          <p:cNvSpPr/>
          <p:nvPr>
            <p:custDataLst>
              <p:tags r:id="rId2"/>
            </p:custDataLst>
          </p:nvPr>
        </p:nvSpPr>
        <p:spPr>
          <a:xfrm>
            <a:off x="3956314" y="670361"/>
            <a:ext cx="3036409" cy="400110"/>
          </a:xfrm>
          <a:prstGeom prst="rect">
            <a:avLst/>
          </a:prstGeom>
        </p:spPr>
        <p:txBody>
          <a:bodyPr wrap="none">
            <a:spAutoFit/>
          </a:bodyPr>
          <a:lstStyle/>
          <a:p>
            <a:pPr algn="l"/>
            <a:r>
              <a:rPr lang="zh-CN" altLang="en-US" sz="2000" b="1" dirty="0">
                <a:latin typeface="+mn-ea"/>
                <a:sym typeface="Arial" panose="020B0604020202020204" pitchFamily="34" charset="0"/>
              </a:rPr>
              <a:t>联系方式</a:t>
            </a:r>
            <a:r>
              <a:rPr lang="zh-CN" altLang="en-US" sz="2000" b="1" dirty="0" smtClean="0">
                <a:latin typeface="+mn-ea"/>
                <a:sym typeface="Arial" panose="020B0604020202020204" pitchFamily="34" charset="0"/>
              </a:rPr>
              <a:t>：</a:t>
            </a:r>
            <a:r>
              <a:rPr lang="en-US" altLang="zh-CN" sz="2000" b="1" dirty="0" smtClean="0">
                <a:latin typeface="+mn-ea"/>
                <a:sym typeface="Arial" panose="020B0604020202020204" pitchFamily="34" charset="0"/>
              </a:rPr>
              <a:t>12345678910</a:t>
            </a:r>
            <a:endParaRPr lang="en-US" altLang="zh-CN" sz="2000" b="1" dirty="0">
              <a:latin typeface="+mn-ea"/>
              <a:sym typeface="Arial" panose="020B0604020202020204" pitchFamily="34" charset="0"/>
            </a:endParaRPr>
          </a:p>
        </p:txBody>
      </p:sp>
      <p:sp>
        <p:nvSpPr>
          <p:cNvPr id="11" name="矩形 10"/>
          <p:cNvSpPr/>
          <p:nvPr>
            <p:custDataLst>
              <p:tags r:id="rId3"/>
            </p:custDataLst>
          </p:nvPr>
        </p:nvSpPr>
        <p:spPr>
          <a:xfrm>
            <a:off x="7396636" y="679875"/>
            <a:ext cx="3847710" cy="400110"/>
          </a:xfrm>
          <a:prstGeom prst="rect">
            <a:avLst/>
          </a:prstGeom>
        </p:spPr>
        <p:txBody>
          <a:bodyPr wrap="square">
            <a:spAutoFit/>
          </a:bodyPr>
          <a:lstStyle/>
          <a:p>
            <a:r>
              <a:rPr lang="zh-CN" altLang="en-US" sz="2000" b="1" dirty="0" smtClean="0">
                <a:latin typeface="+mn-ea"/>
                <a:sym typeface="Arial" panose="020B0604020202020204" pitchFamily="34" charset="0"/>
              </a:rPr>
              <a:t>指导</a:t>
            </a:r>
            <a:r>
              <a:rPr lang="zh-CN" altLang="en-US" sz="2000" b="1" dirty="0">
                <a:latin typeface="+mn-ea"/>
                <a:sym typeface="Arial" panose="020B0604020202020204" pitchFamily="34" charset="0"/>
              </a:rPr>
              <a:t>教师：赵彦明、李昱</a:t>
            </a:r>
          </a:p>
        </p:txBody>
      </p:sp>
      <p:pic>
        <p:nvPicPr>
          <p:cNvPr id="8" name="图片 7" descr="TCC-1(1)"/>
          <p:cNvPicPr>
            <a:picLocks noChangeAspect="1"/>
          </p:cNvPicPr>
          <p:nvPr/>
        </p:nvPicPr>
        <p:blipFill>
          <a:blip r:embed="rId6"/>
          <a:stretch>
            <a:fillRect/>
          </a:stretch>
        </p:blipFill>
        <p:spPr>
          <a:xfrm>
            <a:off x="6430010" y="1154430"/>
            <a:ext cx="4719955" cy="3455035"/>
          </a:xfrm>
          <a:prstGeom prst="rect">
            <a:avLst/>
          </a:prstGeom>
        </p:spPr>
      </p:pic>
      <p:pic>
        <p:nvPicPr>
          <p:cNvPr id="7" name="图片 6"/>
          <p:cNvPicPr>
            <a:picLocks noChangeAspect="1"/>
          </p:cNvPicPr>
          <p:nvPr/>
        </p:nvPicPr>
        <p:blipFill>
          <a:blip r:embed="rId7">
            <a:extLst>
              <a:ext uri="{BEBA8EAE-BF5A-486C-A8C5-ECC9F3942E4B}">
                <a14:imgProps xmlns:a14="http://schemas.microsoft.com/office/drawing/2010/main">
                  <a14:imgLayer r:embed="rId8">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965218" y="1153033"/>
            <a:ext cx="4718304" cy="3456432"/>
          </a:xfrm>
          <a:prstGeom prst="rect">
            <a:avLst/>
          </a:prstGeom>
        </p:spPr>
      </p:pic>
      <p:sp>
        <p:nvSpPr>
          <p:cNvPr id="12" name="矩形 11"/>
          <p:cNvSpPr/>
          <p:nvPr/>
        </p:nvSpPr>
        <p:spPr>
          <a:xfrm>
            <a:off x="535770" y="642039"/>
            <a:ext cx="1980029" cy="400110"/>
          </a:xfrm>
          <a:prstGeom prst="rect">
            <a:avLst/>
          </a:prstGeom>
        </p:spPr>
        <p:txBody>
          <a:bodyPr wrap="none">
            <a:spAutoFit/>
          </a:bodyPr>
          <a:lstStyle/>
          <a:p>
            <a:r>
              <a:rPr lang="zh-CN" altLang="en-US" sz="2000" b="1" dirty="0">
                <a:latin typeface="+mn-ea"/>
                <a:sym typeface="Arial" panose="020B0604020202020204" pitchFamily="34" charset="0"/>
              </a:rPr>
              <a:t>投稿人：李沛</a:t>
            </a:r>
            <a:r>
              <a:rPr lang="zh-CN" altLang="en-US" sz="2000" b="1" dirty="0" smtClean="0">
                <a:latin typeface="+mn-ea"/>
                <a:sym typeface="Arial" panose="020B0604020202020204" pitchFamily="34" charset="0"/>
              </a:rPr>
              <a:t>垚</a:t>
            </a:r>
            <a:endParaRPr lang="zh-CN" altLang="en-US" sz="1400" dirty="0">
              <a:latin typeface="+mn-ea"/>
              <a:sym typeface="Arial" panose="020B0604020202020204" pitchFamily="34" charset="0"/>
            </a:endParaRPr>
          </a:p>
        </p:txBody>
      </p:sp>
    </p:spTree>
    <p:extLst>
      <p:ext uri="{BB962C8B-B14F-4D97-AF65-F5344CB8AC3E}">
        <p14:creationId xmlns:p14="http://schemas.microsoft.com/office/powerpoint/2010/main" val="25875032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RkMDNkOGM5Mzc5YjBhYzdiOWJlN2NiMGVkMTAyMT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670"/>
  <p:tag name="KSO_WM_UNIT_TYPE" val="g"/>
  <p:tag name="KSO_WM_UNIT_INDEX" val="1"/>
  <p:tag name="KSO_WM_UNIT_ID" val="diagram160670_3*g*1"/>
  <p:tag name="KSO_WM_UNIT_CLEAR" val="1"/>
  <p:tag name="KSO_WM_UNIT_LAYERLEVEL" val="1"/>
  <p:tag name="KSO_WM_UNIT_VALUE" val="16"/>
  <p:tag name="KSO_WM_UNIT_HIGHLIGHT" val="0"/>
  <p:tag name="KSO_WM_UNIT_COMPATIBLE" val="1"/>
  <p:tag name="KSO_WM_UNIT_RELATE_UNITID" val="diagram160670_3*l*1"/>
  <p:tag name="KSO_WM_UNIT_PRESET_TEXT_INDEX" val="3"/>
  <p:tag name="KSO_WM_UNIT_PRESET_TEXT_LEN" val="17"/>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361</Words>
  <Application>Microsoft Office PowerPoint</Application>
  <PresentationFormat>宽屏</PresentationFormat>
  <Paragraphs>39</Paragraphs>
  <Slides>4</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vt:i4>
      </vt:variant>
    </vt:vector>
  </HeadingPairs>
  <TitlesOfParts>
    <vt:vector size="11" baseType="lpstr">
      <vt:lpstr>等线</vt:lpstr>
      <vt:lpstr>等线 Light</vt:lpstr>
      <vt:lpstr>黑体</vt:lpstr>
      <vt:lpstr>微软雅黑</vt:lpstr>
      <vt:lpstr>Arial</vt:lpstr>
      <vt:lpstr>Times New Roman</vt:lpstr>
      <vt:lpstr>1_Office 主题​​</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maofanw@163.com</dc:creator>
  <cp:lastModifiedBy>赵彦明</cp:lastModifiedBy>
  <cp:revision>27</cp:revision>
  <dcterms:created xsi:type="dcterms:W3CDTF">2023-09-21T03:59:00Z</dcterms:created>
  <dcterms:modified xsi:type="dcterms:W3CDTF">2025-09-24T04:53:10Z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DFC5944CA1194BE4BC8CF6AEB3653972_12</vt:lpwstr>
  </property>
  <property fmtid="{D5CDD505-2E9C-101B-9397-08002B2CF9AE}" pid="3" name="KSOProductBuildVer">
    <vt:lpwstr>2052-12.1.0.17857</vt:lpwstr>
  </property>
</Properties>
</file>