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417" r:id="rId2"/>
    <p:sldId id="415" r:id="rId3"/>
    <p:sldId id="418" r:id="rId4"/>
    <p:sldId id="419" r:id="rId5"/>
    <p:sldId id="420" r:id="rId6"/>
  </p:sldIdLst>
  <p:sldSz cx="12192000" cy="6858000"/>
  <p:notesSz cx="6858000" cy="9144000"/>
  <p:custDataLst>
    <p:tags r:id="rId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60"/>
  </p:normalViewPr>
  <p:slideViewPr>
    <p:cSldViewPr snapToGrid="0">
      <p:cViewPr varScale="1">
        <p:scale>
          <a:sx n="116" d="100"/>
          <a:sy n="116" d="100"/>
        </p:scale>
        <p:origin x="33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3BB10-3929-49A3-9039-72427CE4774F}" type="datetimeFigureOut">
              <a:rPr lang="zh-CN" altLang="en-US" smtClean="0"/>
              <a:t>2024-10-10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12B1FB-5AAF-46A2-8428-2BE5DE109D5C}" type="slidenum">
              <a:rPr lang="zh-CN" altLang="en-US" smtClean="0"/>
              <a:t>‹#›</a:t>
            </a:fld>
            <a:endParaRPr lang="zh-CN" altLang="en-US"/>
          </a:p>
        </p:txBody>
      </p:sp>
    </p:spTree>
    <p:extLst>
      <p:ext uri="{BB962C8B-B14F-4D97-AF65-F5344CB8AC3E}">
        <p14:creationId xmlns:p14="http://schemas.microsoft.com/office/powerpoint/2010/main" val="3641266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50BBB2F-2B5C-4004-8C6D-C54A363298B9}" type="datetime1">
              <a:rPr lang="zh-CN" altLang="en-US" smtClean="0"/>
              <a:t>2024-10-10</a:t>
            </a:fld>
            <a:endParaRPr lang="zh-CN" altLang="en-US" sz="1200"/>
          </a:p>
        </p:txBody>
      </p:sp>
      <p:sp>
        <p:nvSpPr>
          <p:cNvPr id="5" name="灯片编号占位符 4"/>
          <p:cNvSpPr>
            <a:spLocks noGrp="1"/>
          </p:cNvSpPr>
          <p:nvPr>
            <p:ph type="sldNum" sz="quarter" idx="11"/>
          </p:nvPr>
        </p:nvSpPr>
        <p:spPr/>
        <p:txBody>
          <a:bodyPr/>
          <a:lstStyle/>
          <a:p>
            <a:fld id="{81C28BAC-9099-467E-80D2-52D22DA53565}" type="slidenum">
              <a:rPr lang="zh-CN" altLang="en-US" smtClean="0"/>
              <a:t>2</a:t>
            </a:fld>
            <a:endParaRPr lang="zh-CN" altLang="en-US" sz="1200"/>
          </a:p>
        </p:txBody>
      </p:sp>
    </p:spTree>
    <p:extLst>
      <p:ext uri="{BB962C8B-B14F-4D97-AF65-F5344CB8AC3E}">
        <p14:creationId xmlns:p14="http://schemas.microsoft.com/office/powerpoint/2010/main" val="2741900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50BBB2F-2B5C-4004-8C6D-C54A363298B9}" type="datetime1">
              <a:rPr lang="zh-CN" altLang="en-US" smtClean="0"/>
              <a:t>2024-10-10</a:t>
            </a:fld>
            <a:endParaRPr lang="zh-CN" altLang="en-US" sz="1200"/>
          </a:p>
        </p:txBody>
      </p:sp>
      <p:sp>
        <p:nvSpPr>
          <p:cNvPr id="5" name="灯片编号占位符 4"/>
          <p:cNvSpPr>
            <a:spLocks noGrp="1"/>
          </p:cNvSpPr>
          <p:nvPr>
            <p:ph type="sldNum" sz="quarter" idx="11"/>
          </p:nvPr>
        </p:nvSpPr>
        <p:spPr/>
        <p:txBody>
          <a:bodyPr/>
          <a:lstStyle/>
          <a:p>
            <a:fld id="{81C28BAC-9099-467E-80D2-52D22DA53565}" type="slidenum">
              <a:rPr lang="zh-CN" altLang="en-US" smtClean="0"/>
              <a:t>3</a:t>
            </a:fld>
            <a:endParaRPr lang="zh-CN" altLang="en-US" sz="1200"/>
          </a:p>
        </p:txBody>
      </p:sp>
    </p:spTree>
    <p:extLst>
      <p:ext uri="{BB962C8B-B14F-4D97-AF65-F5344CB8AC3E}">
        <p14:creationId xmlns:p14="http://schemas.microsoft.com/office/powerpoint/2010/main" val="4229187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50BBB2F-2B5C-4004-8C6D-C54A363298B9}" type="datetime1">
              <a:rPr lang="zh-CN" altLang="en-US" smtClean="0"/>
              <a:t>2024-10-10</a:t>
            </a:fld>
            <a:endParaRPr lang="zh-CN" altLang="en-US" sz="1200"/>
          </a:p>
        </p:txBody>
      </p:sp>
      <p:sp>
        <p:nvSpPr>
          <p:cNvPr id="5" name="灯片编号占位符 4"/>
          <p:cNvSpPr>
            <a:spLocks noGrp="1"/>
          </p:cNvSpPr>
          <p:nvPr>
            <p:ph type="sldNum" sz="quarter" idx="11"/>
          </p:nvPr>
        </p:nvSpPr>
        <p:spPr/>
        <p:txBody>
          <a:bodyPr/>
          <a:lstStyle/>
          <a:p>
            <a:fld id="{81C28BAC-9099-467E-80D2-52D22DA53565}" type="slidenum">
              <a:rPr lang="zh-CN" altLang="en-US" smtClean="0"/>
              <a:t>4</a:t>
            </a:fld>
            <a:endParaRPr lang="zh-CN" altLang="en-US" sz="1200"/>
          </a:p>
        </p:txBody>
      </p:sp>
    </p:spTree>
    <p:extLst>
      <p:ext uri="{BB962C8B-B14F-4D97-AF65-F5344CB8AC3E}">
        <p14:creationId xmlns:p14="http://schemas.microsoft.com/office/powerpoint/2010/main" val="3662267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2024-10-10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D11CA1-7E12-4526-8671-CBD9D8A580F2}" type="datetimeFigureOut">
              <a:rPr lang="zh-CN" altLang="en-US" smtClean="0"/>
              <a:t>2024-10-10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8ABB00-E92F-43B8-814E-4EB65FD30A0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6.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jpeg"/><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12.xml"/><Relationship Id="rId7" Type="http://schemas.openxmlformats.org/officeDocument/2006/relationships/image" Target="../media/image3.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p:cNvSpPr txBox="1"/>
          <p:nvPr>
            <p:custDataLst>
              <p:tags r:id="rId1"/>
            </p:custDataLst>
          </p:nvPr>
        </p:nvSpPr>
        <p:spPr>
          <a:xfrm>
            <a:off x="2642870" y="1924685"/>
            <a:ext cx="7399054" cy="1876425"/>
          </a:xfrm>
          <a:prstGeom prst="rect">
            <a:avLst/>
          </a:prstGeom>
          <a:noFill/>
        </p:spPr>
        <p:txBody>
          <a:bodyPr wrap="square" rtlCol="0" anchor="ctr"/>
          <a:lstStyle/>
          <a:p>
            <a:pPr algn="ctr">
              <a:lnSpc>
                <a:spcPct val="150000"/>
              </a:lnSpc>
            </a:pPr>
            <a:r>
              <a:rPr lang="zh-CN" altLang="en-US" sz="3600" b="1" dirty="0">
                <a:sym typeface="Arial" panose="020B0604020202020204" pitchFamily="34" charset="0"/>
              </a:rPr>
              <a:t>首届河北工业大学“微结构摄影大赛”参赛作品介绍</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070" y="5085628"/>
            <a:ext cx="1107996"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参赛图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8466936" y="5056962"/>
            <a:ext cx="800219"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原图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465833" y="5458393"/>
            <a:ext cx="11520000" cy="1370965"/>
          </a:xfrm>
          <a:prstGeom prst="rect">
            <a:avLst/>
          </a:prstGeom>
        </p:spPr>
        <p:txBody>
          <a:bodyPr wrap="square">
            <a:spAutoFit/>
          </a:bodyPr>
          <a:lstStyle/>
          <a:p>
            <a:pPr algn="just"/>
            <a:r>
              <a:rPr lang="zh-CN" altLang="en-US" sz="1600" b="1" dirty="0">
                <a:solidFill>
                  <a:srgbClr val="FF0000"/>
                </a:solidFill>
                <a:latin typeface="Times New Roman" panose="02020603050405020304" pitchFamily="18" charset="0"/>
                <a:ea typeface="+mj-ea"/>
                <a:cs typeface="Times New Roman" panose="02020603050405020304" pitchFamily="18" charset="0"/>
              </a:rPr>
              <a:t>作品</a:t>
            </a:r>
            <a:r>
              <a:rPr lang="zh-CN" altLang="zh-CN" sz="1600" b="1" dirty="0">
                <a:solidFill>
                  <a:srgbClr val="FF0000"/>
                </a:solidFill>
                <a:latin typeface="Times New Roman" panose="02020603050405020304" pitchFamily="18" charset="0"/>
                <a:ea typeface="+mj-ea"/>
                <a:cs typeface="Times New Roman" panose="02020603050405020304" pitchFamily="18" charset="0"/>
              </a:rPr>
              <a:t>介绍：</a:t>
            </a:r>
          </a:p>
          <a:p>
            <a:pPr algn="just"/>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参赛</a:t>
            </a:r>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作品基本描述（需包含</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：拍摄</a:t>
            </a:r>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时间、样品类型、制作方法、技术难点和科学意义）</a:t>
            </a:r>
            <a:endParaRPr lang="en-US" altLang="zh-CN" sz="160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1600" dirty="0" err="1" smtClean="0">
                <a:latin typeface="Times New Roman" panose="02020603050405020304" pitchFamily="18" charset="0"/>
                <a:ea typeface="黑体" panose="02010609060101010101" pitchFamily="49" charset="-122"/>
                <a:cs typeface="Times New Roman" panose="02020603050405020304" pitchFamily="18" charset="0"/>
              </a:rPr>
              <a:t>参赛作品</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艺术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描述（对作品想要表达的内涵进行具有文学性或艺术性的阐述）</a:t>
            </a:r>
          </a:p>
          <a:p>
            <a:pPr algn="just"/>
            <a:endParaRPr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20000"/>
              </a:lnSpc>
            </a:pPr>
            <a:r>
              <a:rPr lang="zh-CN" altLang="en-US" sz="1600" b="1" dirty="0" smtClean="0">
                <a:solidFill>
                  <a:srgbClr val="FF0000"/>
                </a:solidFill>
                <a:latin typeface="Times New Roman" panose="02020603050405020304" pitchFamily="18" charset="0"/>
                <a:ea typeface="+mj-ea"/>
                <a:cs typeface="Times New Roman" panose="02020603050405020304" pitchFamily="18" charset="0"/>
              </a:rPr>
              <a:t>拍摄仪器：</a:t>
            </a:r>
            <a:r>
              <a:rPr sz="1600" dirty="0" err="1" smtClean="0">
                <a:latin typeface="Times New Roman" panose="02020603050405020304" pitchFamily="18" charset="0"/>
                <a:ea typeface="黑体" panose="02010609060101010101" pitchFamily="49" charset="-122"/>
                <a:cs typeface="Times New Roman" panose="02020603050405020304" pitchFamily="18" charset="0"/>
              </a:rPr>
              <a:t>仪器类型、品牌及型号</a:t>
            </a:r>
            <a:endParaRPr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p:cNvSpPr/>
          <p:nvPr/>
        </p:nvSpPr>
        <p:spPr>
          <a:xfrm>
            <a:off x="4898190" y="241393"/>
            <a:ext cx="3125470" cy="521970"/>
          </a:xfrm>
          <a:prstGeom prst="rect">
            <a:avLst/>
          </a:prstGeom>
        </p:spPr>
        <p:txBody>
          <a:bodyPr wrap="none">
            <a:spAutoFit/>
          </a:bodyPr>
          <a:lstStyle/>
          <a:p>
            <a:r>
              <a:rPr lang="zh-CN" altLang="en-US" sz="2800" b="1" dirty="0">
                <a:solidFill>
                  <a:srgbClr val="FF0000"/>
                </a:solidFill>
                <a:latin typeface="+mn-ea"/>
                <a:sym typeface="Arial" panose="020B0604020202020204" pitchFamily="34" charset="0"/>
              </a:rPr>
              <a:t>投稿人：</a:t>
            </a:r>
            <a:r>
              <a:rPr lang="zh-CN" altLang="en-US" sz="2800" b="1" dirty="0">
                <a:latin typeface="+mn-ea"/>
                <a:sym typeface="Arial" panose="020B0604020202020204" pitchFamily="34" charset="0"/>
              </a:rPr>
              <a:t>张三 李四</a:t>
            </a:r>
          </a:p>
        </p:txBody>
      </p:sp>
      <p:sp>
        <p:nvSpPr>
          <p:cNvPr id="9" name="矩形 8"/>
          <p:cNvSpPr/>
          <p:nvPr/>
        </p:nvSpPr>
        <p:spPr>
          <a:xfrm>
            <a:off x="513600" y="241392"/>
            <a:ext cx="3062605" cy="521970"/>
          </a:xfrm>
          <a:prstGeom prst="rect">
            <a:avLst/>
          </a:prstGeom>
        </p:spPr>
        <p:txBody>
          <a:bodyPr wrap="none">
            <a:spAutoFit/>
          </a:bodyPr>
          <a:lstStyle/>
          <a:p>
            <a:r>
              <a:rPr lang="zh-CN" altLang="en-US" sz="2800" b="1" dirty="0">
                <a:solidFill>
                  <a:srgbClr val="FF0000"/>
                </a:solidFill>
                <a:latin typeface="+mn-ea"/>
                <a:sym typeface="Arial" panose="020B0604020202020204" pitchFamily="34" charset="0"/>
              </a:rPr>
              <a:t>作品名称：</a:t>
            </a:r>
            <a:r>
              <a:rPr lang="en-US" altLang="zh-CN" sz="2800" b="1" dirty="0">
                <a:latin typeface="+mn-ea"/>
                <a:sym typeface="Arial" panose="020B0604020202020204" pitchFamily="34" charset="0"/>
              </a:rPr>
              <a:t>XXXXX</a:t>
            </a:r>
          </a:p>
        </p:txBody>
      </p:sp>
      <p:sp>
        <p:nvSpPr>
          <p:cNvPr id="4" name="矩形 3"/>
          <p:cNvSpPr/>
          <p:nvPr>
            <p:custDataLst>
              <p:tags r:id="rId1"/>
            </p:custDataLst>
          </p:nvPr>
        </p:nvSpPr>
        <p:spPr>
          <a:xfrm>
            <a:off x="8289090" y="241393"/>
            <a:ext cx="3589444" cy="523220"/>
          </a:xfrm>
          <a:prstGeom prst="rect">
            <a:avLst/>
          </a:prstGeom>
        </p:spPr>
        <p:txBody>
          <a:bodyPr wrap="none">
            <a:spAutoFit/>
          </a:bodyPr>
          <a:lstStyle/>
          <a:p>
            <a:pPr algn="l"/>
            <a:r>
              <a:rPr lang="zh-CN" altLang="en-US" sz="2800" b="1" dirty="0">
                <a:solidFill>
                  <a:srgbClr val="FF0000"/>
                </a:solidFill>
                <a:latin typeface="+mn-ea"/>
                <a:sym typeface="Arial" panose="020B0604020202020204" pitchFamily="34" charset="0"/>
              </a:rPr>
              <a:t>单位名称：</a:t>
            </a:r>
            <a:r>
              <a:rPr lang="en-US" altLang="zh-CN" sz="2800" b="1" dirty="0" smtClean="0">
                <a:latin typeface="+mn-ea"/>
                <a:sym typeface="Arial" panose="020B0604020202020204" pitchFamily="34" charset="0"/>
              </a:rPr>
              <a:t>XXXX</a:t>
            </a:r>
            <a:r>
              <a:rPr lang="zh-CN" altLang="en-US" sz="2800" b="1" dirty="0" smtClean="0">
                <a:latin typeface="+mn-ea"/>
                <a:sym typeface="Arial" panose="020B0604020202020204" pitchFamily="34" charset="0"/>
              </a:rPr>
              <a:t>学院</a:t>
            </a:r>
            <a:endParaRPr lang="zh-CN" altLang="en-US" sz="2800" b="1" dirty="0">
              <a:latin typeface="+mn-ea"/>
              <a:sym typeface="Arial" panose="020B0604020202020204" pitchFamily="34" charset="0"/>
            </a:endParaRPr>
          </a:p>
        </p:txBody>
      </p:sp>
      <p:sp>
        <p:nvSpPr>
          <p:cNvPr id="10" name="矩形 9"/>
          <p:cNvSpPr/>
          <p:nvPr>
            <p:custDataLst>
              <p:tags r:id="rId2"/>
            </p:custDataLst>
          </p:nvPr>
        </p:nvSpPr>
        <p:spPr>
          <a:xfrm>
            <a:off x="513600" y="715102"/>
            <a:ext cx="4384675" cy="521970"/>
          </a:xfrm>
          <a:prstGeom prst="rect">
            <a:avLst/>
          </a:prstGeom>
        </p:spPr>
        <p:txBody>
          <a:bodyPr wrap="none">
            <a:spAutoFit/>
          </a:bodyPr>
          <a:lstStyle/>
          <a:p>
            <a:pPr algn="l"/>
            <a:r>
              <a:rPr lang="zh-CN" altLang="en-US" sz="2800" b="1" dirty="0">
                <a:solidFill>
                  <a:srgbClr val="FF0000"/>
                </a:solidFill>
                <a:latin typeface="+mn-ea"/>
                <a:sym typeface="Arial" panose="020B0604020202020204" pitchFamily="34" charset="0"/>
              </a:rPr>
              <a:t>联系方式：</a:t>
            </a:r>
            <a:r>
              <a:rPr lang="en-US" altLang="zh-CN" sz="2800" b="1" dirty="0">
                <a:latin typeface="+mn-ea"/>
                <a:sym typeface="Arial" panose="020B0604020202020204" pitchFamily="34" charset="0"/>
              </a:rPr>
              <a:t>XXXXXXXXXXX</a:t>
            </a:r>
          </a:p>
        </p:txBody>
      </p:sp>
      <p:sp>
        <p:nvSpPr>
          <p:cNvPr id="11" name="矩形 10"/>
          <p:cNvSpPr/>
          <p:nvPr>
            <p:custDataLst>
              <p:tags r:id="rId3"/>
            </p:custDataLst>
          </p:nvPr>
        </p:nvSpPr>
        <p:spPr>
          <a:xfrm>
            <a:off x="8198557" y="715102"/>
            <a:ext cx="3515706" cy="523220"/>
          </a:xfrm>
          <a:prstGeom prst="rect">
            <a:avLst/>
          </a:prstGeom>
        </p:spPr>
        <p:txBody>
          <a:bodyPr wrap="none">
            <a:spAutoFit/>
          </a:bodyPr>
          <a:lstStyle/>
          <a:p>
            <a:r>
              <a:rPr lang="zh-CN" altLang="en-US" sz="2800" b="1" dirty="0" smtClean="0">
                <a:solidFill>
                  <a:srgbClr val="FF0000"/>
                </a:solidFill>
                <a:latin typeface="+mn-ea"/>
                <a:sym typeface="Arial" panose="020B0604020202020204" pitchFamily="34" charset="0"/>
              </a:rPr>
              <a:t>导师</a:t>
            </a:r>
            <a:r>
              <a:rPr lang="en-US" altLang="zh-CN" sz="2800" b="1" dirty="0" smtClean="0">
                <a:solidFill>
                  <a:srgbClr val="FF0000"/>
                </a:solidFill>
                <a:latin typeface="+mn-ea"/>
                <a:sym typeface="Arial" panose="020B0604020202020204" pitchFamily="34" charset="0"/>
              </a:rPr>
              <a:t>/</a:t>
            </a:r>
            <a:r>
              <a:rPr lang="zh-CN" altLang="en-US" sz="2800" b="1" dirty="0" smtClean="0">
                <a:solidFill>
                  <a:srgbClr val="FF0000"/>
                </a:solidFill>
                <a:latin typeface="+mn-ea"/>
                <a:sym typeface="Arial" panose="020B0604020202020204" pitchFamily="34" charset="0"/>
              </a:rPr>
              <a:t>指导教师：</a:t>
            </a:r>
            <a:r>
              <a:rPr lang="en-US" altLang="zh-CN" sz="2800" b="1" dirty="0" smtClean="0">
                <a:latin typeface="+mn-ea"/>
                <a:sym typeface="Arial" panose="020B0604020202020204" pitchFamily="34" charset="0"/>
              </a:rPr>
              <a:t>XXX</a:t>
            </a:r>
            <a:endParaRPr lang="en-US" altLang="zh-CN" sz="2800" b="1" dirty="0">
              <a:latin typeface="+mn-ea"/>
              <a:sym typeface="Arial" panose="020B0604020202020204" pitchFamily="34" charset="0"/>
            </a:endParaRPr>
          </a:p>
        </p:txBody>
      </p:sp>
      <p:sp>
        <p:nvSpPr>
          <p:cNvPr id="12" name="矩形 11"/>
          <p:cNvSpPr/>
          <p:nvPr/>
        </p:nvSpPr>
        <p:spPr>
          <a:xfrm>
            <a:off x="572770" y="1233170"/>
            <a:ext cx="5514340" cy="387477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4" name="矩形 13"/>
          <p:cNvSpPr/>
          <p:nvPr>
            <p:custDataLst>
              <p:tags r:id="rId4"/>
            </p:custDataLst>
          </p:nvPr>
        </p:nvSpPr>
        <p:spPr>
          <a:xfrm>
            <a:off x="6328410" y="1233170"/>
            <a:ext cx="5514340" cy="3874770"/>
          </a:xfrm>
          <a:prstGeom prst="rect">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4013" y="4816953"/>
            <a:ext cx="954107" cy="400110"/>
          </a:xfrm>
          <a:prstGeom prst="rect">
            <a:avLst/>
          </a:prstGeom>
        </p:spPr>
        <p:txBody>
          <a:bodyPr wrap="none">
            <a:spAutoFit/>
          </a:bodyPr>
          <a:lstStyle/>
          <a:p>
            <a:pPr algn="ctr"/>
            <a:r>
              <a:rPr lang="zh-CN" altLang="en-US" sz="2000" dirty="0">
                <a:latin typeface="宋体" panose="02010600030101010101" pitchFamily="2" charset="-122"/>
                <a:ea typeface="宋体" panose="02010600030101010101" pitchFamily="2" charset="-122"/>
              </a:rPr>
              <a:t>参赛图</a:t>
            </a:r>
            <a:endParaRPr lang="zh-CN" altLang="en-US" sz="2000" dirty="0">
              <a:solidFill>
                <a:srgbClr val="FF0000"/>
              </a:solidFill>
              <a:latin typeface="宋体" panose="02010600030101010101" pitchFamily="2" charset="-122"/>
              <a:ea typeface="宋体" panose="02010600030101010101" pitchFamily="2" charset="-122"/>
            </a:endParaRPr>
          </a:p>
        </p:txBody>
      </p:sp>
      <p:sp>
        <p:nvSpPr>
          <p:cNvPr id="3" name="矩形 2"/>
          <p:cNvSpPr/>
          <p:nvPr/>
        </p:nvSpPr>
        <p:spPr>
          <a:xfrm>
            <a:off x="8564382" y="4803987"/>
            <a:ext cx="697627" cy="400110"/>
          </a:xfrm>
          <a:prstGeom prst="rect">
            <a:avLst/>
          </a:prstGeom>
        </p:spPr>
        <p:txBody>
          <a:bodyPr wrap="none">
            <a:spAutoFit/>
          </a:bodyPr>
          <a:lstStyle/>
          <a:p>
            <a:pPr algn="ctr"/>
            <a:r>
              <a:rPr lang="zh-CN" altLang="en-US" sz="2000" dirty="0">
                <a:latin typeface="宋体" panose="02010600030101010101" pitchFamily="2" charset="-122"/>
                <a:ea typeface="宋体" panose="02010600030101010101" pitchFamily="2" charset="-122"/>
              </a:rPr>
              <a:t>原图</a:t>
            </a:r>
            <a:endParaRPr lang="zh-CN" altLang="en-US" sz="2000"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94089" y="4862222"/>
            <a:ext cx="12003822" cy="2074414"/>
          </a:xfrm>
          <a:prstGeom prst="rect">
            <a:avLst/>
          </a:prstGeom>
        </p:spPr>
        <p:txBody>
          <a:bodyPr wrap="square">
            <a:spAutoFit/>
          </a:bodyPr>
          <a:lstStyle/>
          <a:p>
            <a:pPr algn="just"/>
            <a:r>
              <a:rPr lang="zh-CN" altLang="en-US" sz="1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作品</a:t>
            </a:r>
            <a:r>
              <a:rPr lang="zh-CN" altLang="zh-CN" sz="1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介绍：</a:t>
            </a:r>
          </a:p>
          <a:p>
            <a:pPr algn="just"/>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材料：在无皂乳液聚合体系中，将苯乙烯、</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1H,1H,2H,2H-</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十三氟辛醇丙烯酸酯两种疏水单体受限聚合，通过毛细管力诱导的外延生长法获得了功能有机硅粒子。样品制备过程中需对浓度进行较准确的控制，图片拍摄需要找平铺分散的样品。描述：我们以甲基三乙氧基硅氧烷水解缩合形成的齐聚物为唯一稳定剂，将苯乙烯、</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1H,1H,2H,2H-</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十三氟辛醇丙烯酸酯两种疏水单体受限聚合，通过一锅法简单而有效的获得了功能有机硅粒子。其独特的分级结构形貌不仅使其具有超疏水性而且还可以增加太阳光的多级反射和散射几率。同时，我们还发现了它的光致发光特性并提出了可能性的发光机理</a:t>
            </a:r>
            <a:r>
              <a:rPr lang="zh-CN" altLang="en-US" sz="140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400" dirty="0" smtClean="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1400" dirty="0" smtClean="0">
                <a:latin typeface="Times New Roman" panose="02020603050405020304" pitchFamily="18" charset="0"/>
                <a:ea typeface="宋体" panose="02010600030101010101" pitchFamily="2" charset="-122"/>
                <a:cs typeface="Times New Roman" panose="02020603050405020304" pitchFamily="18" charset="0"/>
              </a:rPr>
              <a:t>梅花</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万物寂静中的一点红，寒冬之时，皑皑白雪散落在其之上，红色与白色交相辉映；寒冬之际的皑皑白雪恰如充满科学问题的科研征程，而每个科研人员激昂、热血的赤诚之心正是璀璨科研画卷中迎雪吐艳的“一点红”，正如古人所言“不经一番寒彻骨，怎得梅花扑鼻香”。（黄檗禅师</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上堂开示颂</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4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en-US" sz="1400" b="1" dirty="0">
                <a:solidFill>
                  <a:srgbClr val="FF0000"/>
                </a:solidFill>
                <a:latin typeface="Times New Roman" panose="02020603050405020304" pitchFamily="18" charset="0"/>
                <a:ea typeface="+mj-ea"/>
                <a:cs typeface="Times New Roman" panose="02020603050405020304" pitchFamily="18" charset="0"/>
              </a:rPr>
              <a:t>拍摄仪器：</a:t>
            </a:r>
            <a:r>
              <a:rPr lang="zh-CN" altLang="en-US" sz="14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日本电子 </a:t>
            </a:r>
            <a:r>
              <a:rPr lang="en-US" altLang="zh-CN" sz="1400" b="1" dirty="0">
                <a:solidFill>
                  <a:srgbClr val="FF0000"/>
                </a:solidFill>
                <a:latin typeface="Times New Roman" panose="02020603050405020304" pitchFamily="18" charset="0"/>
                <a:ea typeface="+mj-ea"/>
                <a:cs typeface="Times New Roman" panose="02020603050405020304" pitchFamily="18" charset="0"/>
              </a:rPr>
              <a:t>JSM7610F</a:t>
            </a:r>
            <a:endParaRPr sz="14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381635" y="635"/>
            <a:ext cx="5151120" cy="521970"/>
          </a:xfrm>
          <a:prstGeom prst="rect">
            <a:avLst/>
          </a:prstGeom>
        </p:spPr>
        <p:txBody>
          <a:bodyPr wrap="square">
            <a:spAutoFit/>
          </a:bodyPr>
          <a:lstStyle/>
          <a:p>
            <a:pPr lvl="0" algn="l">
              <a:buClrTx/>
              <a:buSzTx/>
              <a:buFontTx/>
            </a:pPr>
            <a:r>
              <a:rPr lang="zh-CN" altLang="en-US" sz="2800" b="1" dirty="0">
                <a:solidFill>
                  <a:srgbClr val="FF0000"/>
                </a:solidFill>
                <a:latin typeface="+mn-ea"/>
                <a:sym typeface="Arial" panose="020B0604020202020204" pitchFamily="34" charset="0"/>
              </a:rPr>
              <a:t>作品名称</a:t>
            </a:r>
            <a:r>
              <a:rPr lang="zh-CN" altLang="en-US" sz="2800" b="1" dirty="0" smtClean="0">
                <a:solidFill>
                  <a:srgbClr val="FF0000"/>
                </a:solidFill>
                <a:latin typeface="+mn-ea"/>
                <a:sym typeface="Arial" panose="020B0604020202020204" pitchFamily="34" charset="0"/>
              </a:rPr>
              <a:t>：</a:t>
            </a:r>
            <a:r>
              <a:rPr lang="zh-CN" altLang="en-US" sz="2800" b="1" dirty="0" smtClean="0">
                <a:solidFill>
                  <a:schemeClr val="tx1"/>
                </a:solidFill>
                <a:latin typeface="+mn-ea"/>
                <a:sym typeface="Arial" panose="020B0604020202020204" pitchFamily="34" charset="0"/>
              </a:rPr>
              <a:t>雪</a:t>
            </a:r>
            <a:r>
              <a:rPr lang="zh-CN" altLang="en-US" sz="2800" b="1" dirty="0">
                <a:solidFill>
                  <a:schemeClr val="tx1"/>
                </a:solidFill>
                <a:latin typeface="+mn-ea"/>
                <a:sym typeface="Arial" panose="020B0604020202020204" pitchFamily="34" charset="0"/>
              </a:rPr>
              <a:t>落寒梅</a:t>
            </a: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6379792" y="960889"/>
            <a:ext cx="4798960" cy="3839168"/>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71592" y="960889"/>
            <a:ext cx="5124227" cy="3839167"/>
          </a:xfrm>
          <a:prstGeom prst="rect">
            <a:avLst/>
          </a:prstGeom>
        </p:spPr>
      </p:pic>
      <p:sp>
        <p:nvSpPr>
          <p:cNvPr id="13" name="矩形 12"/>
          <p:cNvSpPr/>
          <p:nvPr>
            <p:custDataLst>
              <p:tags r:id="rId1"/>
            </p:custDataLst>
          </p:nvPr>
        </p:nvSpPr>
        <p:spPr>
          <a:xfrm>
            <a:off x="7494455" y="61194"/>
            <a:ext cx="1723549" cy="461665"/>
          </a:xfrm>
          <a:prstGeom prst="rect">
            <a:avLst/>
          </a:prstGeom>
        </p:spPr>
        <p:txBody>
          <a:bodyPr wrap="none">
            <a:spAutoFit/>
          </a:bodyPr>
          <a:lstStyle/>
          <a:p>
            <a:r>
              <a:rPr lang="zh-CN" altLang="en-US" sz="2400" b="1" dirty="0" smtClean="0">
                <a:solidFill>
                  <a:srgbClr val="FF0000"/>
                </a:solidFill>
                <a:latin typeface="+mn-ea"/>
                <a:sym typeface="Arial" panose="020B0604020202020204" pitchFamily="34" charset="0"/>
              </a:rPr>
              <a:t>投稿人：</a:t>
            </a:r>
            <a:r>
              <a:rPr lang="en-US" altLang="zh-CN" sz="2400" b="1" dirty="0" smtClean="0">
                <a:latin typeface="+mn-ea"/>
                <a:sym typeface="Arial" panose="020B0604020202020204" pitchFamily="34" charset="0"/>
              </a:rPr>
              <a:t>xx</a:t>
            </a:r>
            <a:endParaRPr lang="zh-CN" altLang="en-US" sz="2400" b="1" dirty="0">
              <a:latin typeface="+mn-ea"/>
              <a:sym typeface="Arial" panose="020B0604020202020204" pitchFamily="34" charset="0"/>
            </a:endParaRPr>
          </a:p>
        </p:txBody>
      </p:sp>
      <p:sp>
        <p:nvSpPr>
          <p:cNvPr id="4" name="矩形 3"/>
          <p:cNvSpPr/>
          <p:nvPr>
            <p:custDataLst>
              <p:tags r:id="rId2"/>
            </p:custDataLst>
          </p:nvPr>
        </p:nvSpPr>
        <p:spPr>
          <a:xfrm>
            <a:off x="441016" y="481933"/>
            <a:ext cx="4339650" cy="461665"/>
          </a:xfrm>
          <a:prstGeom prst="rect">
            <a:avLst/>
          </a:prstGeom>
        </p:spPr>
        <p:txBody>
          <a:bodyPr wrap="none">
            <a:spAutoFit/>
          </a:bodyPr>
          <a:lstStyle/>
          <a:p>
            <a:pPr algn="l"/>
            <a:r>
              <a:rPr lang="zh-CN" altLang="en-US" sz="2400" b="1" dirty="0">
                <a:solidFill>
                  <a:srgbClr val="FF0000"/>
                </a:solidFill>
                <a:latin typeface="+mn-ea"/>
                <a:sym typeface="Arial" panose="020B0604020202020204" pitchFamily="34" charset="0"/>
              </a:rPr>
              <a:t>单位名称</a:t>
            </a:r>
            <a:r>
              <a:rPr lang="zh-CN" altLang="en-US" sz="2400" b="1" dirty="0" smtClean="0">
                <a:solidFill>
                  <a:srgbClr val="FF0000"/>
                </a:solidFill>
                <a:latin typeface="+mn-ea"/>
                <a:sym typeface="Arial" panose="020B0604020202020204" pitchFamily="34" charset="0"/>
              </a:rPr>
              <a:t>：</a:t>
            </a:r>
            <a:r>
              <a:rPr lang="en-US" altLang="zh-CN" sz="2400" b="1" dirty="0" err="1" smtClean="0">
                <a:latin typeface="+mn-ea"/>
                <a:sym typeface="Arial" panose="020B0604020202020204" pitchFamily="34" charset="0"/>
              </a:rPr>
              <a:t>xxxxxxxxxxxxxxxxx</a:t>
            </a:r>
            <a:endParaRPr lang="zh-CN" altLang="en-US" sz="2400" b="1" dirty="0">
              <a:latin typeface="+mn-ea"/>
              <a:sym typeface="Arial" panose="020B0604020202020204" pitchFamily="34" charset="0"/>
            </a:endParaRPr>
          </a:p>
        </p:txBody>
      </p:sp>
      <p:sp>
        <p:nvSpPr>
          <p:cNvPr id="14" name="矩形 13"/>
          <p:cNvSpPr/>
          <p:nvPr>
            <p:custDataLst>
              <p:tags r:id="rId3"/>
            </p:custDataLst>
          </p:nvPr>
        </p:nvSpPr>
        <p:spPr>
          <a:xfrm>
            <a:off x="7494455" y="451155"/>
            <a:ext cx="3515706" cy="523220"/>
          </a:xfrm>
          <a:prstGeom prst="rect">
            <a:avLst/>
          </a:prstGeom>
        </p:spPr>
        <p:txBody>
          <a:bodyPr wrap="none">
            <a:spAutoFit/>
          </a:bodyPr>
          <a:lstStyle/>
          <a:p>
            <a:r>
              <a:rPr lang="zh-CN" altLang="en-US" sz="2800" b="1" dirty="0" smtClean="0">
                <a:solidFill>
                  <a:srgbClr val="FF0000"/>
                </a:solidFill>
                <a:latin typeface="+mn-ea"/>
                <a:sym typeface="Arial" panose="020B0604020202020204" pitchFamily="34" charset="0"/>
              </a:rPr>
              <a:t>导师</a:t>
            </a:r>
            <a:r>
              <a:rPr lang="en-US" altLang="zh-CN" sz="2800" b="1" dirty="0" smtClean="0">
                <a:solidFill>
                  <a:srgbClr val="FF0000"/>
                </a:solidFill>
                <a:latin typeface="+mn-ea"/>
                <a:sym typeface="Arial" panose="020B0604020202020204" pitchFamily="34" charset="0"/>
              </a:rPr>
              <a:t>/</a:t>
            </a:r>
            <a:r>
              <a:rPr lang="zh-CN" altLang="en-US" sz="2800" b="1" dirty="0" smtClean="0">
                <a:solidFill>
                  <a:srgbClr val="FF0000"/>
                </a:solidFill>
                <a:latin typeface="+mn-ea"/>
                <a:sym typeface="Arial" panose="020B0604020202020204" pitchFamily="34" charset="0"/>
              </a:rPr>
              <a:t>指导教师：</a:t>
            </a:r>
            <a:r>
              <a:rPr lang="en-US" altLang="zh-CN" sz="2800" b="1" dirty="0" smtClean="0">
                <a:latin typeface="+mn-ea"/>
                <a:sym typeface="Arial" panose="020B0604020202020204" pitchFamily="34" charset="0"/>
              </a:rPr>
              <a:t>XXX</a:t>
            </a:r>
            <a:endParaRPr lang="en-US" altLang="zh-CN" sz="2800" b="1" dirty="0">
              <a:latin typeface="+mn-ea"/>
              <a:sym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070" y="5036200"/>
            <a:ext cx="1107996"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参赛图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8466936" y="5007534"/>
            <a:ext cx="800219"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原图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427572" y="5107358"/>
            <a:ext cx="11520000" cy="1865126"/>
          </a:xfrm>
          <a:prstGeom prst="rect">
            <a:avLst/>
          </a:prstGeom>
        </p:spPr>
        <p:txBody>
          <a:bodyPr wrap="square">
            <a:spAutoFit/>
          </a:bodyPr>
          <a:lstStyle/>
          <a:p>
            <a:pPr algn="just"/>
            <a:r>
              <a:rPr lang="zh-CN" altLang="en-US" sz="1600" b="1" dirty="0">
                <a:solidFill>
                  <a:srgbClr val="FF0000"/>
                </a:solidFill>
                <a:latin typeface="Times New Roman" panose="02020603050405020304" pitchFamily="18" charset="0"/>
                <a:ea typeface="+mj-ea"/>
                <a:cs typeface="Times New Roman" panose="02020603050405020304" pitchFamily="18" charset="0"/>
              </a:rPr>
              <a:t>作品</a:t>
            </a:r>
            <a:r>
              <a:rPr lang="zh-CN" altLang="zh-CN" sz="1600" b="1" dirty="0">
                <a:solidFill>
                  <a:srgbClr val="FF0000"/>
                </a:solidFill>
                <a:latin typeface="Times New Roman" panose="02020603050405020304" pitchFamily="18" charset="0"/>
                <a:ea typeface="+mj-ea"/>
                <a:cs typeface="Times New Roman" panose="02020603050405020304" pitchFamily="18" charset="0"/>
              </a:rPr>
              <a:t>介绍：</a:t>
            </a:r>
          </a:p>
          <a:p>
            <a:pPr algn="just"/>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样品是用于氢能电催化领域的铂钴纳米颗粒，制备过程以石墨烯为模板，经高温热处理得到二维合金纳米颗粒组装结构，并需严格调控前驱体和模板比例及调节到特定的温度和压力来协同制备样品</a:t>
            </a:r>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160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上色</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后本图酷似一只雄风凛然的老鹰与身着实验服攀登的科学家。与老鹰犀利的眼神一般，科研工作者们也具备着锐利的洞察力，他们的眼中闪烁着探索未知的光芒，每一次实验都是一次冒险，每一个问题都是一个谜团。他们像老鹰一样，敏锐地捕捉科学的脉搏，追逐知识的风暴，再登科研的高峰！</a:t>
            </a:r>
            <a:endParaRPr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20000"/>
              </a:lnSpc>
            </a:pPr>
            <a:r>
              <a:rPr lang="zh-CN" altLang="en-US" sz="1600" b="1" dirty="0">
                <a:solidFill>
                  <a:srgbClr val="FF0000"/>
                </a:solidFill>
                <a:latin typeface="Times New Roman" panose="02020603050405020304" pitchFamily="18" charset="0"/>
                <a:ea typeface="+mj-ea"/>
                <a:cs typeface="Times New Roman" panose="02020603050405020304" pitchFamily="18" charset="0"/>
              </a:rPr>
              <a:t>拍摄仪器：</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高分辨透射电子显微镜 </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JEM-2100F</a:t>
            </a:r>
            <a:endParaRPr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427355" y="91440"/>
            <a:ext cx="4492625" cy="521970"/>
          </a:xfrm>
          <a:prstGeom prst="rect">
            <a:avLst/>
          </a:prstGeom>
        </p:spPr>
        <p:txBody>
          <a:bodyPr wrap="square">
            <a:spAutoFit/>
          </a:bodyPr>
          <a:lstStyle/>
          <a:p>
            <a:r>
              <a:rPr lang="zh-CN" altLang="en-US" sz="2800" b="1" dirty="0">
                <a:solidFill>
                  <a:srgbClr val="FF0000"/>
                </a:solidFill>
                <a:latin typeface="+mn-ea"/>
                <a:sym typeface="Arial" panose="020B0604020202020204" pitchFamily="34" charset="0"/>
              </a:rPr>
              <a:t>作品名称</a:t>
            </a:r>
            <a:r>
              <a:rPr lang="zh-CN" altLang="en-US" sz="2800" b="1" dirty="0" smtClean="0">
                <a:solidFill>
                  <a:srgbClr val="FF0000"/>
                </a:solidFill>
                <a:latin typeface="+mn-ea"/>
                <a:sym typeface="Arial" panose="020B0604020202020204" pitchFamily="34" charset="0"/>
              </a:rPr>
              <a:t>：</a:t>
            </a:r>
            <a:r>
              <a:rPr lang="zh-CN" altLang="en-US" sz="2800" b="1" dirty="0" smtClean="0">
                <a:latin typeface="+mn-ea"/>
                <a:sym typeface="Arial" panose="020B0604020202020204" pitchFamily="34" charset="0"/>
              </a:rPr>
              <a:t>鹰</a:t>
            </a:r>
            <a:r>
              <a:rPr lang="zh-CN" altLang="en-US" sz="2800" b="1" dirty="0">
                <a:latin typeface="+mn-ea"/>
                <a:sym typeface="Arial" panose="020B0604020202020204" pitchFamily="34" charset="0"/>
              </a:rPr>
              <a:t>击长空</a:t>
            </a:r>
            <a:endParaRPr lang="en-US" altLang="zh-CN" sz="2800" b="1" dirty="0">
              <a:latin typeface="+mn-ea"/>
              <a:sym typeface="Arial" panose="020B0604020202020204" pitchFamily="34" charset="0"/>
            </a:endParaRPr>
          </a:p>
        </p:txBody>
      </p:sp>
      <p:sp>
        <p:nvSpPr>
          <p:cNvPr id="12" name="矩形 11"/>
          <p:cNvSpPr/>
          <p:nvPr/>
        </p:nvSpPr>
        <p:spPr>
          <a:xfrm>
            <a:off x="572770" y="1183742"/>
            <a:ext cx="5514340" cy="387477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4" name="矩形 13"/>
          <p:cNvSpPr/>
          <p:nvPr>
            <p:custDataLst>
              <p:tags r:id="rId1"/>
            </p:custDataLst>
          </p:nvPr>
        </p:nvSpPr>
        <p:spPr>
          <a:xfrm>
            <a:off x="6328409" y="1183742"/>
            <a:ext cx="5514341" cy="3874770"/>
          </a:xfrm>
          <a:prstGeom prst="rect">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28409" y="1175504"/>
            <a:ext cx="5514340" cy="3861145"/>
          </a:xfrm>
          <a:prstGeom prst="rect">
            <a:avLst/>
          </a:prstGeom>
        </p:spPr>
      </p:pic>
      <p:pic>
        <p:nvPicPr>
          <p:cNvPr id="15" name="图片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2770" y="1190600"/>
            <a:ext cx="5514340" cy="3863764"/>
          </a:xfrm>
          <a:prstGeom prst="rect">
            <a:avLst/>
          </a:prstGeom>
        </p:spPr>
      </p:pic>
      <p:sp>
        <p:nvSpPr>
          <p:cNvPr id="13" name="矩形 12"/>
          <p:cNvSpPr/>
          <p:nvPr>
            <p:custDataLst>
              <p:tags r:id="rId2"/>
            </p:custDataLst>
          </p:nvPr>
        </p:nvSpPr>
        <p:spPr>
          <a:xfrm>
            <a:off x="8417671" y="147557"/>
            <a:ext cx="2159566" cy="523220"/>
          </a:xfrm>
          <a:prstGeom prst="rect">
            <a:avLst/>
          </a:prstGeom>
        </p:spPr>
        <p:txBody>
          <a:bodyPr wrap="none">
            <a:spAutoFit/>
          </a:bodyPr>
          <a:lstStyle/>
          <a:p>
            <a:r>
              <a:rPr lang="zh-CN" altLang="en-US" sz="2800" b="1" dirty="0">
                <a:solidFill>
                  <a:srgbClr val="FF0000"/>
                </a:solidFill>
                <a:latin typeface="+mn-ea"/>
                <a:sym typeface="Arial" panose="020B0604020202020204" pitchFamily="34" charset="0"/>
              </a:rPr>
              <a:t>投稿人</a:t>
            </a:r>
            <a:r>
              <a:rPr lang="zh-CN" altLang="en-US" sz="2800" b="1" dirty="0" smtClean="0">
                <a:solidFill>
                  <a:srgbClr val="FF0000"/>
                </a:solidFill>
                <a:latin typeface="+mn-ea"/>
                <a:sym typeface="Arial" panose="020B0604020202020204" pitchFamily="34" charset="0"/>
              </a:rPr>
              <a:t>：</a:t>
            </a:r>
            <a:r>
              <a:rPr lang="en-US" altLang="zh-CN" sz="2800" b="1" dirty="0" smtClean="0">
                <a:latin typeface="+mn-ea"/>
                <a:sym typeface="Arial" panose="020B0604020202020204" pitchFamily="34" charset="0"/>
              </a:rPr>
              <a:t>xxx</a:t>
            </a:r>
            <a:endParaRPr lang="zh-CN" altLang="en-US" sz="2800" b="1" dirty="0">
              <a:latin typeface="+mn-ea"/>
              <a:sym typeface="Arial" panose="020B0604020202020204" pitchFamily="34" charset="0"/>
            </a:endParaRPr>
          </a:p>
        </p:txBody>
      </p:sp>
      <p:sp>
        <p:nvSpPr>
          <p:cNvPr id="4" name="矩形 3"/>
          <p:cNvSpPr/>
          <p:nvPr>
            <p:custDataLst>
              <p:tags r:id="rId3"/>
            </p:custDataLst>
          </p:nvPr>
        </p:nvSpPr>
        <p:spPr>
          <a:xfrm>
            <a:off x="493551" y="613647"/>
            <a:ext cx="5032147" cy="523220"/>
          </a:xfrm>
          <a:prstGeom prst="rect">
            <a:avLst/>
          </a:prstGeom>
        </p:spPr>
        <p:txBody>
          <a:bodyPr wrap="none">
            <a:spAutoFit/>
          </a:bodyPr>
          <a:lstStyle/>
          <a:p>
            <a:pPr algn="l"/>
            <a:r>
              <a:rPr lang="zh-CN" altLang="en-US" sz="2800" b="1" dirty="0">
                <a:solidFill>
                  <a:srgbClr val="FF0000"/>
                </a:solidFill>
                <a:latin typeface="+mn-ea"/>
                <a:sym typeface="Arial" panose="020B0604020202020204" pitchFamily="34" charset="0"/>
              </a:rPr>
              <a:t>单位名称</a:t>
            </a:r>
            <a:r>
              <a:rPr lang="zh-CN" altLang="en-US" sz="2800" b="1" dirty="0" smtClean="0">
                <a:solidFill>
                  <a:srgbClr val="FF0000"/>
                </a:solidFill>
                <a:latin typeface="+mn-ea"/>
                <a:sym typeface="Arial" panose="020B0604020202020204" pitchFamily="34" charset="0"/>
              </a:rPr>
              <a:t>：</a:t>
            </a:r>
            <a:r>
              <a:rPr lang="en-US" altLang="zh-CN" sz="2800" b="1" dirty="0" err="1" smtClean="0">
                <a:latin typeface="+mn-ea"/>
                <a:sym typeface="Arial" panose="020B0604020202020204" pitchFamily="34" charset="0"/>
              </a:rPr>
              <a:t>xxxxxxxxxxxxxxxxx</a:t>
            </a:r>
            <a:endParaRPr lang="zh-CN" altLang="en-US" sz="2800" b="1" dirty="0">
              <a:latin typeface="+mn-ea"/>
              <a:sym typeface="Arial" panose="020B0604020202020204" pitchFamily="34" charset="0"/>
            </a:endParaRPr>
          </a:p>
        </p:txBody>
      </p:sp>
      <p:sp>
        <p:nvSpPr>
          <p:cNvPr id="17" name="矩形 16"/>
          <p:cNvSpPr/>
          <p:nvPr>
            <p:custDataLst>
              <p:tags r:id="rId4"/>
            </p:custDataLst>
          </p:nvPr>
        </p:nvSpPr>
        <p:spPr>
          <a:xfrm>
            <a:off x="8417671" y="683361"/>
            <a:ext cx="3515706" cy="523220"/>
          </a:xfrm>
          <a:prstGeom prst="rect">
            <a:avLst/>
          </a:prstGeom>
        </p:spPr>
        <p:txBody>
          <a:bodyPr wrap="none">
            <a:spAutoFit/>
          </a:bodyPr>
          <a:lstStyle/>
          <a:p>
            <a:r>
              <a:rPr lang="zh-CN" altLang="en-US" sz="2800" b="1" dirty="0" smtClean="0">
                <a:solidFill>
                  <a:srgbClr val="FF0000"/>
                </a:solidFill>
                <a:latin typeface="+mn-ea"/>
                <a:sym typeface="Arial" panose="020B0604020202020204" pitchFamily="34" charset="0"/>
              </a:rPr>
              <a:t>导师</a:t>
            </a:r>
            <a:r>
              <a:rPr lang="en-US" altLang="zh-CN" sz="2800" b="1" dirty="0" smtClean="0">
                <a:solidFill>
                  <a:srgbClr val="FF0000"/>
                </a:solidFill>
                <a:latin typeface="+mn-ea"/>
                <a:sym typeface="Arial" panose="020B0604020202020204" pitchFamily="34" charset="0"/>
              </a:rPr>
              <a:t>/</a:t>
            </a:r>
            <a:r>
              <a:rPr lang="zh-CN" altLang="en-US" sz="2800" b="1" dirty="0" smtClean="0">
                <a:solidFill>
                  <a:srgbClr val="FF0000"/>
                </a:solidFill>
                <a:latin typeface="+mn-ea"/>
                <a:sym typeface="Arial" panose="020B0604020202020204" pitchFamily="34" charset="0"/>
              </a:rPr>
              <a:t>指导教师：</a:t>
            </a:r>
            <a:r>
              <a:rPr lang="en-US" altLang="zh-CN" sz="2800" b="1" dirty="0" smtClean="0">
                <a:latin typeface="+mn-ea"/>
                <a:sym typeface="Arial" panose="020B0604020202020204" pitchFamily="34" charset="0"/>
              </a:rPr>
              <a:t>XXX</a:t>
            </a:r>
            <a:endParaRPr lang="en-US" altLang="zh-CN" sz="2800" b="1" dirty="0">
              <a:latin typeface="+mn-ea"/>
              <a:sym typeface="Arial" panose="020B0604020202020204"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7645" y="66675"/>
            <a:ext cx="5464175" cy="521970"/>
          </a:xfrm>
          <a:prstGeom prst="rect">
            <a:avLst/>
          </a:prstGeom>
        </p:spPr>
        <p:txBody>
          <a:bodyPr wrap="square">
            <a:spAutoFit/>
          </a:bodyPr>
          <a:lstStyle/>
          <a:p>
            <a:pPr lvl="0" algn="l">
              <a:buClrTx/>
              <a:buSzTx/>
              <a:buFontTx/>
            </a:pPr>
            <a:r>
              <a:rPr lang="zh-CN" altLang="en-US" sz="2800" b="1" dirty="0">
                <a:solidFill>
                  <a:srgbClr val="FF0000"/>
                </a:solidFill>
                <a:latin typeface="等线" panose="02010600030101010101" charset="-122"/>
                <a:sym typeface="+mn-ea"/>
              </a:rPr>
              <a:t>作品名称</a:t>
            </a:r>
            <a:r>
              <a:rPr lang="zh-CN" altLang="en-US" sz="2800" b="1" dirty="0" smtClean="0">
                <a:solidFill>
                  <a:srgbClr val="FF0000"/>
                </a:solidFill>
                <a:latin typeface="等线" panose="02010600030101010101" charset="-122"/>
                <a:sym typeface="+mn-ea"/>
              </a:rPr>
              <a:t>：</a:t>
            </a:r>
            <a:r>
              <a:rPr lang="zh-CN" altLang="en-US" sz="2800" b="1" dirty="0" smtClean="0">
                <a:solidFill>
                  <a:schemeClr val="tx1"/>
                </a:solidFill>
                <a:latin typeface="等线" panose="02010600030101010101" charset="-122"/>
                <a:sym typeface="+mn-ea"/>
              </a:rPr>
              <a:t>无限</a:t>
            </a:r>
            <a:r>
              <a:rPr lang="zh-CN" altLang="en-US" sz="2800" b="1" dirty="0">
                <a:solidFill>
                  <a:schemeClr val="tx1"/>
                </a:solidFill>
                <a:latin typeface="等线" panose="02010600030101010101" charset="-122"/>
                <a:sym typeface="+mn-ea"/>
              </a:rPr>
              <a:t>风光在</a:t>
            </a:r>
            <a:r>
              <a:rPr lang="zh-CN" altLang="en-US" sz="2800" b="1" dirty="0" smtClean="0">
                <a:solidFill>
                  <a:schemeClr val="tx1"/>
                </a:solidFill>
                <a:latin typeface="等线" panose="02010600030101010101" charset="-122"/>
                <a:sym typeface="+mn-ea"/>
              </a:rPr>
              <a:t>险峰</a:t>
            </a:r>
            <a:endParaRPr lang="zh-CN" altLang="en-US" sz="2800" b="1" dirty="0">
              <a:solidFill>
                <a:schemeClr val="tx1"/>
              </a:solidFill>
              <a:latin typeface="等线" panose="02010600030101010101" charset="-122"/>
              <a:sym typeface="+mn-ea"/>
            </a:endParaRPr>
          </a:p>
        </p:txBody>
      </p:sp>
      <p:sp>
        <p:nvSpPr>
          <p:cNvPr id="14" name="文本框 13"/>
          <p:cNvSpPr txBox="1"/>
          <p:nvPr/>
        </p:nvSpPr>
        <p:spPr>
          <a:xfrm>
            <a:off x="504825" y="4702175"/>
            <a:ext cx="11338560" cy="2030095"/>
          </a:xfrm>
          <a:prstGeom prst="rect">
            <a:avLst/>
          </a:prstGeom>
          <a:noFill/>
        </p:spPr>
        <p:txBody>
          <a:bodyPr wrap="square">
            <a:spAutoFit/>
          </a:bodyPr>
          <a:lstStyle/>
          <a:p>
            <a:pPr>
              <a:lnSpc>
                <a:spcPct val="100000"/>
              </a:lnSpc>
            </a:pPr>
            <a:r>
              <a:rPr lang="zh-CN" altLang="en-US" b="1" dirty="0">
                <a:solidFill>
                  <a:srgbClr val="FF0000"/>
                </a:solidFill>
                <a:latin typeface="等线 Light" panose="02010600030101010101" charset="-122"/>
                <a:ea typeface="等线 Light" panose="02010600030101010101" charset="-122"/>
              </a:rPr>
              <a:t>作品介绍：</a:t>
            </a:r>
            <a:endParaRPr lang="zh-CN" altLang="en-US" dirty="0">
              <a:latin typeface="等线" panose="02010600030101010101" charset="-122"/>
              <a:ea typeface="等线" panose="02010600030101010101" charset="-122"/>
            </a:endParaRPr>
          </a:p>
          <a:p>
            <a:pPr>
              <a:lnSpc>
                <a:spcPct val="100000"/>
              </a:lnSpc>
            </a:pPr>
            <a:r>
              <a:rPr lang="zh-CN" altLang="en-US" dirty="0">
                <a:solidFill>
                  <a:srgbClr val="000000"/>
                </a:solidFill>
                <a:latin typeface="黑体" panose="02010609060101010101" pitchFamily="49" charset="-122"/>
                <a:ea typeface="黑体" panose="02010609060101010101" pitchFamily="49" charset="-122"/>
              </a:rPr>
              <a:t>作品是通过有机合成制备的开壳石墨烯片段的单体晶体，开壳石墨烯片段活性高、合成困难，容易发生二聚和</a:t>
            </a:r>
            <a:r>
              <a:rPr lang="zh-CN" altLang="en-US" dirty="0">
                <a:solidFill>
                  <a:srgbClr val="000000"/>
                </a:solidFill>
                <a:latin typeface="黑体" panose="02010609060101010101" pitchFamily="49" charset="-122"/>
                <a:ea typeface="黑体" panose="02010609060101010101" pitchFamily="49" charset="-122"/>
                <a:sym typeface="+mn-ea"/>
              </a:rPr>
              <a:t>氧化</a:t>
            </a:r>
            <a:r>
              <a:rPr lang="zh-CN" altLang="en-US" dirty="0">
                <a:solidFill>
                  <a:srgbClr val="000000"/>
                </a:solidFill>
                <a:latin typeface="黑体" panose="02010609060101010101" pitchFamily="49" charset="-122"/>
                <a:ea typeface="黑体" panose="02010609060101010101" pitchFamily="49" charset="-122"/>
              </a:rPr>
              <a:t>，晶体的生长需要在手套箱内进行。晶体形貌的观测对显微镜景深要求较高</a:t>
            </a:r>
            <a:r>
              <a:rPr lang="zh-CN" altLang="en-US" dirty="0" smtClean="0">
                <a:solidFill>
                  <a:srgbClr val="000000"/>
                </a:solidFill>
                <a:latin typeface="黑体" panose="02010609060101010101" pitchFamily="49" charset="-122"/>
                <a:ea typeface="黑体" panose="02010609060101010101" pitchFamily="49" charset="-122"/>
              </a:rPr>
              <a:t>。</a:t>
            </a:r>
            <a:endParaRPr lang="en-US" altLang="zh-CN" dirty="0" smtClean="0">
              <a:solidFill>
                <a:srgbClr val="000000"/>
              </a:solidFill>
              <a:latin typeface="黑体" panose="02010609060101010101" pitchFamily="49" charset="-122"/>
              <a:ea typeface="黑体" panose="02010609060101010101" pitchFamily="49" charset="-122"/>
            </a:endParaRPr>
          </a:p>
          <a:p>
            <a:pPr>
              <a:lnSpc>
                <a:spcPct val="100000"/>
              </a:lnSpc>
            </a:pPr>
            <a:r>
              <a:rPr lang="zh-CN" altLang="en-US" smtClean="0">
                <a:solidFill>
                  <a:srgbClr val="000000"/>
                </a:solidFill>
                <a:latin typeface="黑体" panose="02010609060101010101" pitchFamily="49" charset="-122"/>
                <a:ea typeface="黑体" panose="02010609060101010101" pitchFamily="49" charset="-122"/>
              </a:rPr>
              <a:t>经过</a:t>
            </a:r>
            <a:r>
              <a:rPr lang="zh-CN" altLang="en-US" dirty="0">
                <a:solidFill>
                  <a:srgbClr val="000000"/>
                </a:solidFill>
                <a:latin typeface="黑体" panose="02010609060101010101" pitchFamily="49" charset="-122"/>
                <a:ea typeface="黑体" panose="02010609060101010101" pitchFamily="49" charset="-122"/>
              </a:rPr>
              <a:t>润色后的图片很像一位登临高峰的居士在领略无限美好风光，象征漫长的科研过程，经历过高峰和低谷，有兴奋有迷茫有激动有煎熬，尝遍这跌宕起伏的杂陈百味，才能真正领略到课题完成时的喜悦。而顺利穿越这些高峰低谷，靠的只有对科研本身的热爱和坚持。</a:t>
            </a:r>
          </a:p>
          <a:p>
            <a:pPr>
              <a:lnSpc>
                <a:spcPct val="100000"/>
              </a:lnSpc>
            </a:pPr>
            <a:r>
              <a:rPr lang="zh-CN" altLang="en-US" b="1" dirty="0">
                <a:solidFill>
                  <a:srgbClr val="FF0000"/>
                </a:solidFill>
                <a:latin typeface="等线 Light" panose="02010600030101010101" charset="-122"/>
                <a:ea typeface="等线 Light" panose="02010600030101010101" charset="-122"/>
              </a:rPr>
              <a:t>拍摄仪器：</a:t>
            </a:r>
            <a:r>
              <a:rPr lang="en-US" altLang="zh-CN" dirty="0">
                <a:solidFill>
                  <a:srgbClr val="000000"/>
                </a:solidFill>
                <a:latin typeface="黑体" panose="02010609060101010101" pitchFamily="49" charset="-122"/>
                <a:ea typeface="黑体" panose="02010609060101010101" pitchFamily="49" charset="-122"/>
              </a:rPr>
              <a:t> </a:t>
            </a:r>
            <a:r>
              <a:rPr lang="zh-CN" altLang="en-US" dirty="0">
                <a:solidFill>
                  <a:srgbClr val="000000"/>
                </a:solidFill>
                <a:latin typeface="黑体" panose="02010609060101010101" pitchFamily="49" charset="-122"/>
                <a:ea typeface="黑体" panose="02010609060101010101" pitchFamily="49" charset="-122"/>
              </a:rPr>
              <a:t>金相显微镜</a:t>
            </a:r>
            <a:r>
              <a:rPr lang="en-US" altLang="zh-CN" dirty="0">
                <a:solidFill>
                  <a:srgbClr val="000000"/>
                </a:solidFill>
                <a:latin typeface="黑体" panose="02010609060101010101" pitchFamily="49" charset="-122"/>
                <a:ea typeface="黑体" panose="02010609060101010101" pitchFamily="49" charset="-122"/>
              </a:rPr>
              <a:t> </a:t>
            </a:r>
            <a:r>
              <a:rPr lang="zh-CN" altLang="en-US" dirty="0">
                <a:solidFill>
                  <a:srgbClr val="000000"/>
                </a:solidFill>
                <a:latin typeface="黑体" panose="02010609060101010101" pitchFamily="49" charset="-122"/>
                <a:ea typeface="黑体" panose="02010609060101010101" pitchFamily="49" charset="-122"/>
              </a:rPr>
              <a:t>尼康</a:t>
            </a:r>
            <a:r>
              <a:rPr lang="en-US" altLang="zh-CN" dirty="0">
                <a:solidFill>
                  <a:srgbClr val="000000"/>
                </a:solidFill>
                <a:latin typeface="黑体" panose="02010609060101010101" pitchFamily="49" charset="-122"/>
                <a:ea typeface="黑体" panose="02010609060101010101" pitchFamily="49" charset="-122"/>
              </a:rPr>
              <a:t>LV150NL</a:t>
            </a:r>
          </a:p>
        </p:txBody>
      </p:sp>
      <p:sp>
        <p:nvSpPr>
          <p:cNvPr id="16" name="文本框 15"/>
          <p:cNvSpPr txBox="1"/>
          <p:nvPr/>
        </p:nvSpPr>
        <p:spPr>
          <a:xfrm>
            <a:off x="3410673" y="4611800"/>
            <a:ext cx="4572000" cy="369332"/>
          </a:xfrm>
          <a:prstGeom prst="rect">
            <a:avLst/>
          </a:prstGeom>
          <a:noFill/>
        </p:spPr>
        <p:txBody>
          <a:bodyPr wrap="square">
            <a:spAutoFit/>
          </a:bodyPr>
          <a:lstStyle/>
          <a:p>
            <a:pPr>
              <a:lnSpc>
                <a:spcPct val="100000"/>
              </a:lnSpc>
            </a:pPr>
            <a:r>
              <a:rPr lang="zh-CN" altLang="en-US" dirty="0">
                <a:solidFill>
                  <a:srgbClr val="000000"/>
                </a:solidFill>
                <a:latin typeface="微软雅黑" panose="020B0503020204020204" pitchFamily="34" charset="-122"/>
                <a:ea typeface="微软雅黑" panose="020B0503020204020204" pitchFamily="34" charset="-122"/>
              </a:rPr>
              <a:t>参赛图</a:t>
            </a:r>
            <a:endParaRPr lang="zh-CN" altLang="en-US" dirty="0">
              <a:latin typeface="等线" panose="02010600030101010101" charset="-122"/>
              <a:ea typeface="等线" panose="02010600030101010101" charset="-122"/>
            </a:endParaRPr>
          </a:p>
        </p:txBody>
      </p:sp>
      <p:sp>
        <p:nvSpPr>
          <p:cNvPr id="18" name="文本框 17"/>
          <p:cNvSpPr txBox="1"/>
          <p:nvPr/>
        </p:nvSpPr>
        <p:spPr>
          <a:xfrm>
            <a:off x="7566604" y="4616245"/>
            <a:ext cx="1366596" cy="369332"/>
          </a:xfrm>
          <a:prstGeom prst="rect">
            <a:avLst/>
          </a:prstGeom>
          <a:noFill/>
        </p:spPr>
        <p:txBody>
          <a:bodyPr wrap="square">
            <a:spAutoFit/>
          </a:bodyPr>
          <a:lstStyle/>
          <a:p>
            <a:pPr>
              <a:lnSpc>
                <a:spcPct val="100000"/>
              </a:lnSpc>
            </a:pPr>
            <a:r>
              <a:rPr lang="zh-CN" altLang="en-US" dirty="0">
                <a:solidFill>
                  <a:srgbClr val="000000"/>
                </a:solidFill>
                <a:latin typeface="微软雅黑" panose="020B0503020204020204" pitchFamily="34" charset="-122"/>
                <a:ea typeface="微软雅黑" panose="020B0503020204020204" pitchFamily="34" charset="-122"/>
              </a:rPr>
              <a:t>原图</a:t>
            </a:r>
            <a:endParaRPr lang="zh-CN" altLang="en-US" dirty="0">
              <a:latin typeface="等线" panose="02010600030101010101" charset="-122"/>
              <a:ea typeface="等线" panose="02010600030101010101" charset="-122"/>
            </a:endParaRPr>
          </a:p>
        </p:txBody>
      </p:sp>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37025" t="11789" r="19051" b="17471"/>
          <a:stretch>
            <a:fillRect/>
          </a:stretch>
        </p:blipFill>
        <p:spPr>
          <a:xfrm>
            <a:off x="6358890" y="1097915"/>
            <a:ext cx="3072130" cy="3518535"/>
          </a:xfrm>
          <a:prstGeom prst="rect">
            <a:avLst/>
          </a:prstGeom>
        </p:spPr>
      </p:pic>
      <p:pic>
        <p:nvPicPr>
          <p:cNvPr id="6" name="图片 5"/>
          <p:cNvPicPr>
            <a:picLocks noChangeAspect="1"/>
          </p:cNvPicPr>
          <p:nvPr/>
        </p:nvPicPr>
        <p:blipFill>
          <a:blip r:embed="rId6"/>
          <a:srcRect l="35456" t="11844" r="18167" b="17289"/>
          <a:stretch>
            <a:fillRect/>
          </a:stretch>
        </p:blipFill>
        <p:spPr>
          <a:xfrm>
            <a:off x="2066290" y="1119505"/>
            <a:ext cx="3216275" cy="3496945"/>
          </a:xfrm>
          <a:prstGeom prst="rect">
            <a:avLst/>
          </a:prstGeom>
        </p:spPr>
      </p:pic>
      <p:sp>
        <p:nvSpPr>
          <p:cNvPr id="7" name="矩形 6"/>
          <p:cNvSpPr/>
          <p:nvPr>
            <p:custDataLst>
              <p:tags r:id="rId1"/>
            </p:custDataLst>
          </p:nvPr>
        </p:nvSpPr>
        <p:spPr>
          <a:xfrm>
            <a:off x="8637058" y="122764"/>
            <a:ext cx="2816797" cy="523220"/>
          </a:xfrm>
          <a:prstGeom prst="rect">
            <a:avLst/>
          </a:prstGeom>
        </p:spPr>
        <p:txBody>
          <a:bodyPr wrap="none">
            <a:spAutoFit/>
          </a:bodyPr>
          <a:lstStyle/>
          <a:p>
            <a:pPr lvl="0" algn="l">
              <a:buClrTx/>
              <a:buSzTx/>
              <a:buFontTx/>
            </a:pPr>
            <a:r>
              <a:rPr lang="zh-CN" altLang="en-US" sz="2800" b="1" dirty="0">
                <a:solidFill>
                  <a:srgbClr val="FF0000"/>
                </a:solidFill>
                <a:latin typeface="+mn-ea"/>
                <a:sym typeface="+mn-ea"/>
              </a:rPr>
              <a:t>投稿人</a:t>
            </a:r>
            <a:r>
              <a:rPr lang="zh-CN" altLang="en-US" sz="2800" b="1" dirty="0" smtClean="0">
                <a:solidFill>
                  <a:srgbClr val="FF0000"/>
                </a:solidFill>
                <a:latin typeface="+mn-ea"/>
                <a:sym typeface="+mn-ea"/>
              </a:rPr>
              <a:t>：</a:t>
            </a:r>
            <a:r>
              <a:rPr lang="en-US" altLang="zh-CN" sz="2800" b="1" dirty="0" smtClean="0">
                <a:solidFill>
                  <a:schemeClr val="tx1"/>
                </a:solidFill>
                <a:latin typeface="+mn-ea"/>
                <a:sym typeface="+mn-ea"/>
              </a:rPr>
              <a:t>xx   xxx</a:t>
            </a:r>
            <a:endParaRPr lang="zh-CN" altLang="en-US" sz="2800" b="1" dirty="0">
              <a:solidFill>
                <a:schemeClr val="tx1"/>
              </a:solidFill>
              <a:latin typeface="+mn-ea"/>
              <a:sym typeface="+mn-ea"/>
            </a:endParaRPr>
          </a:p>
        </p:txBody>
      </p:sp>
      <p:sp>
        <p:nvSpPr>
          <p:cNvPr id="9" name="矩形 8"/>
          <p:cNvSpPr/>
          <p:nvPr>
            <p:custDataLst>
              <p:tags r:id="rId2"/>
            </p:custDataLst>
          </p:nvPr>
        </p:nvSpPr>
        <p:spPr>
          <a:xfrm>
            <a:off x="329565" y="669925"/>
            <a:ext cx="5033645" cy="521970"/>
          </a:xfrm>
          <a:prstGeom prst="rect">
            <a:avLst/>
          </a:prstGeom>
        </p:spPr>
        <p:txBody>
          <a:bodyPr wrap="square">
            <a:spAutoFit/>
          </a:bodyPr>
          <a:lstStyle/>
          <a:p>
            <a:pPr lvl="0" algn="l">
              <a:buClrTx/>
              <a:buSzTx/>
              <a:buFontTx/>
            </a:pPr>
            <a:r>
              <a:rPr lang="zh-CN" altLang="en-US" sz="2800" b="1" dirty="0">
                <a:solidFill>
                  <a:srgbClr val="FF0000"/>
                </a:solidFill>
                <a:latin typeface="等线" panose="02010600030101010101" charset="-122"/>
                <a:sym typeface="+mn-ea"/>
              </a:rPr>
              <a:t>单位名称</a:t>
            </a:r>
            <a:r>
              <a:rPr lang="zh-CN" altLang="en-US" sz="2800" b="1" dirty="0" smtClean="0">
                <a:solidFill>
                  <a:srgbClr val="FF0000"/>
                </a:solidFill>
                <a:latin typeface="等线" panose="02010600030101010101" charset="-122"/>
                <a:sym typeface="+mn-ea"/>
              </a:rPr>
              <a:t>：</a:t>
            </a:r>
            <a:r>
              <a:rPr lang="en-US" altLang="zh-CN" sz="2800" b="1" dirty="0" err="1" smtClean="0">
                <a:solidFill>
                  <a:schemeClr val="tx1"/>
                </a:solidFill>
                <a:latin typeface="等线" panose="02010600030101010101" charset="-122"/>
                <a:sym typeface="+mn-ea"/>
              </a:rPr>
              <a:t>xxxxxxxxxxxx</a:t>
            </a:r>
            <a:endParaRPr lang="zh-CN" altLang="en-US" sz="2800" b="1" dirty="0">
              <a:solidFill>
                <a:schemeClr val="tx1"/>
              </a:solidFill>
              <a:latin typeface="等线" panose="02010600030101010101" charset="-122"/>
              <a:sym typeface="+mn-ea"/>
            </a:endParaRPr>
          </a:p>
        </p:txBody>
      </p:sp>
      <p:sp>
        <p:nvSpPr>
          <p:cNvPr id="12" name="矩形 11"/>
          <p:cNvSpPr/>
          <p:nvPr>
            <p:custDataLst>
              <p:tags r:id="rId3"/>
            </p:custDataLst>
          </p:nvPr>
        </p:nvSpPr>
        <p:spPr>
          <a:xfrm>
            <a:off x="8637058" y="598444"/>
            <a:ext cx="3515706" cy="523220"/>
          </a:xfrm>
          <a:prstGeom prst="rect">
            <a:avLst/>
          </a:prstGeom>
        </p:spPr>
        <p:txBody>
          <a:bodyPr wrap="none">
            <a:spAutoFit/>
          </a:bodyPr>
          <a:lstStyle/>
          <a:p>
            <a:r>
              <a:rPr lang="zh-CN" altLang="en-US" sz="2800" b="1" dirty="0" smtClean="0">
                <a:solidFill>
                  <a:srgbClr val="FF0000"/>
                </a:solidFill>
                <a:latin typeface="+mn-ea"/>
                <a:sym typeface="Arial" panose="020B0604020202020204" pitchFamily="34" charset="0"/>
              </a:rPr>
              <a:t>导师</a:t>
            </a:r>
            <a:r>
              <a:rPr lang="en-US" altLang="zh-CN" sz="2800" b="1" dirty="0" smtClean="0">
                <a:solidFill>
                  <a:srgbClr val="FF0000"/>
                </a:solidFill>
                <a:latin typeface="+mn-ea"/>
                <a:sym typeface="Arial" panose="020B0604020202020204" pitchFamily="34" charset="0"/>
              </a:rPr>
              <a:t>/</a:t>
            </a:r>
            <a:r>
              <a:rPr lang="zh-CN" altLang="en-US" sz="2800" b="1" dirty="0" smtClean="0">
                <a:solidFill>
                  <a:srgbClr val="FF0000"/>
                </a:solidFill>
                <a:latin typeface="+mn-ea"/>
                <a:sym typeface="Arial" panose="020B0604020202020204" pitchFamily="34" charset="0"/>
              </a:rPr>
              <a:t>指导教师：</a:t>
            </a:r>
            <a:r>
              <a:rPr lang="en-US" altLang="zh-CN" sz="2800" b="1" dirty="0" smtClean="0">
                <a:latin typeface="+mn-ea"/>
                <a:sym typeface="Arial" panose="020B0604020202020204" pitchFamily="34" charset="0"/>
              </a:rPr>
              <a:t>XXX</a:t>
            </a:r>
            <a:endParaRPr lang="en-US" altLang="zh-CN" sz="2800" b="1" dirty="0">
              <a:latin typeface="+mn-ea"/>
              <a:sym typeface="Arial" panose="020B0604020202020204" pitchFamily="34"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RkMDNkOGM5Mzc5YjBhYzdiOWJlN2NiMGVkMTAyM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70"/>
  <p:tag name="KSO_WM_UNIT_TYPE" val="g"/>
  <p:tag name="KSO_WM_UNIT_INDEX" val="1"/>
  <p:tag name="KSO_WM_UNIT_ID" val="diagram160670_3*g*1"/>
  <p:tag name="KSO_WM_UNIT_CLEAR" val="1"/>
  <p:tag name="KSO_WM_UNIT_LAYERLEVEL" val="1"/>
  <p:tag name="KSO_WM_UNIT_VALUE" val="16"/>
  <p:tag name="KSO_WM_UNIT_HIGHLIGHT" val="0"/>
  <p:tag name="KSO_WM_UNIT_COMPATIBLE" val="1"/>
  <p:tag name="KSO_WM_UNIT_RELATE_UNITID" val="diagram160670_3*l*1"/>
  <p:tag name="KSO_WM_UNIT_PRESET_TEXT_INDEX" val="3"/>
  <p:tag name="KSO_WM_UNIT_PRESET_TEXT_LEN" val="17"/>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701</Words>
  <Application>Microsoft Office PowerPoint</Application>
  <PresentationFormat>宽屏</PresentationFormat>
  <Paragraphs>49</Paragraphs>
  <Slides>5</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等线</vt:lpstr>
      <vt:lpstr>等线 Light</vt:lpstr>
      <vt:lpstr>黑体</vt:lpstr>
      <vt:lpstr>宋体</vt:lpstr>
      <vt:lpstr>微软雅黑</vt:lpstr>
      <vt:lpstr>Arial</vt:lpstr>
      <vt:lpstr>Times New Roman</vt:lpstr>
      <vt:lpstr>1_Office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maofanw@163.com</dc:creator>
  <cp:lastModifiedBy>赵彦明</cp:lastModifiedBy>
  <cp:revision>16</cp:revision>
  <dcterms:created xsi:type="dcterms:W3CDTF">2023-09-21T03:59:00Z</dcterms:created>
  <dcterms:modified xsi:type="dcterms:W3CDTF">2024-10-10T09:54:11Z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DFC5944CA1194BE4BC8CF6AEB3653972_12</vt:lpwstr>
  </property>
  <property fmtid="{D5CDD505-2E9C-101B-9397-08002B2CF9AE}" pid="3" name="KSOProductBuildVer">
    <vt:lpwstr>2052-12.1.0.17857</vt:lpwstr>
  </property>
</Properties>
</file>